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301" r:id="rId3"/>
    <p:sldId id="300" r:id="rId4"/>
    <p:sldId id="303" r:id="rId5"/>
    <p:sldId id="309" r:id="rId6"/>
    <p:sldId id="305" r:id="rId7"/>
    <p:sldId id="311" r:id="rId8"/>
    <p:sldId id="312" r:id="rId9"/>
    <p:sldId id="310" r:id="rId10"/>
    <p:sldId id="295" r:id="rId11"/>
    <p:sldId id="294" r:id="rId12"/>
    <p:sldId id="297" r:id="rId13"/>
    <p:sldId id="314" r:id="rId14"/>
    <p:sldId id="313" r:id="rId15"/>
    <p:sldId id="307" r:id="rId16"/>
    <p:sldId id="308" r:id="rId17"/>
    <p:sldId id="299" r:id="rId18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0"/>
      <p:bold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SemiBold" panose="02020500000000000000" charset="0"/>
      <p:regular r:id="rId26"/>
      <p:bold r:id="rId27"/>
      <p:italic r:id="rId28"/>
      <p:boldItalic r:id="rId29"/>
    </p:embeddedFont>
    <p:embeddedFont>
      <p:font typeface="Microsoft YaHei" panose="020B0503020204020204" pitchFamily="34" charset="-122"/>
      <p:regular r:id="rId30"/>
      <p:bold r:id="rId31"/>
    </p:embeddedFont>
    <p:embeddedFont>
      <p:font typeface="Yu Gothic UI" panose="020B0500000000000000" pitchFamily="34" charset="-128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7D2"/>
    <a:srgbClr val="B3E5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18" autoAdjust="0"/>
  </p:normalViewPr>
  <p:slideViewPr>
    <p:cSldViewPr snapToGrid="0">
      <p:cViewPr>
        <p:scale>
          <a:sx n="150" d="100"/>
          <a:sy n="150" d="100"/>
        </p:scale>
        <p:origin x="456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1T02:49:21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0,'66'1,"80"12,49 5,-116-12,137-6,-88-2,595 2,-707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我們要做的是</a:t>
            </a:r>
            <a:r>
              <a:rPr lang="en-US" altLang="zh-TW" dirty="0"/>
              <a:t>”</a:t>
            </a:r>
            <a:r>
              <a:rPr lang="zh-TW" altLang="en-US" dirty="0"/>
              <a:t>雲端共享剪貼簿</a:t>
            </a:r>
            <a:r>
              <a:rPr lang="en-US" altLang="zh-TW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不知道大家有沒有一樣的情境，</a:t>
            </a:r>
            <a:br>
              <a:rPr lang="en-US" altLang="zh-TW" dirty="0"/>
            </a:br>
            <a:r>
              <a:rPr lang="zh-TW" altLang="en-US" dirty="0"/>
              <a:t>就是有時候要把手機的資料丟到電腦上，通常都會用</a:t>
            </a:r>
            <a:r>
              <a:rPr lang="en-US" altLang="zh-TW" dirty="0"/>
              <a:t>Line</a:t>
            </a:r>
            <a:r>
              <a:rPr lang="zh-TW" altLang="en-US" dirty="0"/>
              <a:t>傳到自己的小群組再到電腦用</a:t>
            </a:r>
            <a:r>
              <a:rPr lang="en-US" altLang="zh-TW" dirty="0"/>
              <a:t>line</a:t>
            </a:r>
            <a:r>
              <a:rPr lang="zh-TW" altLang="en-US" dirty="0"/>
              <a:t>再看這個資料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或者是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像現在上課用學校的電腦，如果臨時要傳一段網址或圖片到電腦上面，</a:t>
            </a:r>
            <a:br>
              <a:rPr lang="en-US" altLang="zh-TW" dirty="0"/>
            </a:br>
            <a:r>
              <a:rPr lang="zh-TW" altLang="en-US" dirty="0"/>
              <a:t>要把手機的資料跟電腦共享就是一件很麻煩的事情，甚至是上課看到一段很好笑的文章，也能夠快速跟旁邊的同學分享。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這邊是我們的架構圖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我們透過一個雲端的伺服器，來存放和傳遞各裝置間的剪貼簿內容。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我們要存放的資料很簡單 ，就是 使用者</a:t>
            </a:r>
            <a:r>
              <a:rPr lang="en-US" altLang="zh-TW" dirty="0"/>
              <a:t>ID</a:t>
            </a:r>
            <a:r>
              <a:rPr lang="zh-TW" altLang="en-US" dirty="0"/>
              <a:t>、訊息、來源、時間。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為了做到這些功能，</a:t>
            </a:r>
            <a:br>
              <a:rPr lang="en-US" altLang="zh-TW" dirty="0"/>
            </a:br>
            <a:r>
              <a:rPr lang="zh-TW" altLang="en-US" dirty="0"/>
              <a:t>我們透過這堂課學到的</a:t>
            </a:r>
            <a:r>
              <a:rPr lang="en-US" altLang="zh-TW" dirty="0"/>
              <a:t>Visual Studio</a:t>
            </a:r>
            <a:r>
              <a:rPr lang="zh-TW" altLang="en-US" dirty="0"/>
              <a:t> 來寫</a:t>
            </a:r>
            <a:r>
              <a:rPr lang="en-US" altLang="zh-TW" dirty="0"/>
              <a:t>Windows</a:t>
            </a:r>
            <a:r>
              <a:rPr lang="zh-TW" altLang="en-US" dirty="0"/>
              <a:t>的應用程式，</a:t>
            </a:r>
            <a:br>
              <a:rPr lang="en-US" altLang="zh-TW" dirty="0"/>
            </a:br>
            <a:r>
              <a:rPr lang="zh-TW" altLang="en-US" dirty="0"/>
              <a:t>還有老師後面教到的</a:t>
            </a:r>
            <a:r>
              <a:rPr lang="en-US" altLang="zh-TW" dirty="0"/>
              <a:t>azure</a:t>
            </a:r>
            <a:r>
              <a:rPr lang="zh-TW" altLang="en-US" dirty="0"/>
              <a:t>，我們把</a:t>
            </a:r>
            <a:r>
              <a:rPr lang="en-US" altLang="zh-TW" dirty="0"/>
              <a:t>SQL</a:t>
            </a:r>
            <a:r>
              <a:rPr lang="zh-TW" altLang="en-US" dirty="0"/>
              <a:t>和</a:t>
            </a:r>
            <a:r>
              <a:rPr lang="en-US" altLang="zh-TW" dirty="0"/>
              <a:t>Web</a:t>
            </a:r>
            <a:r>
              <a:rPr lang="zh-TW" altLang="en-US" dirty="0"/>
              <a:t> </a:t>
            </a:r>
            <a:r>
              <a:rPr lang="en-US" altLang="zh-TW" dirty="0"/>
              <a:t>Sever</a:t>
            </a:r>
            <a:r>
              <a:rPr lang="zh-TW" altLang="en-US" dirty="0"/>
              <a:t>存放在上面，讓他透過</a:t>
            </a:r>
            <a:r>
              <a:rPr lang="en-US" altLang="zh-TW" dirty="0"/>
              <a:t>Web API</a:t>
            </a:r>
            <a:r>
              <a:rPr lang="zh-TW" altLang="en-US" dirty="0"/>
              <a:t>和其他裝置交流。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有了</a:t>
            </a:r>
            <a:r>
              <a:rPr lang="en-US" altLang="zh-TW" dirty="0"/>
              <a:t>API</a:t>
            </a:r>
            <a:r>
              <a:rPr lang="zh-TW" altLang="en-US" dirty="0"/>
              <a:t>就能很輕鬆的在每種裝置上呼叫</a:t>
            </a:r>
            <a:r>
              <a:rPr lang="en-US" altLang="zh-TW" dirty="0"/>
              <a:t>API</a:t>
            </a:r>
            <a:r>
              <a:rPr lang="zh-TW" altLang="en-US" dirty="0"/>
              <a:t> 把整個系統串聯起來了。</a:t>
            </a:r>
          </a:p>
        </p:txBody>
      </p:sp>
    </p:spTree>
    <p:extLst>
      <p:ext uri="{BB962C8B-B14F-4D97-AF65-F5344CB8AC3E}">
        <p14:creationId xmlns:p14="http://schemas.microsoft.com/office/powerpoint/2010/main" val="317760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這邊是我們</a:t>
            </a:r>
            <a:r>
              <a:rPr lang="en-US" altLang="zh-TW" dirty="0"/>
              <a:t>ASP.NET</a:t>
            </a:r>
            <a:r>
              <a:rPr lang="zh-TW" altLang="en-US" dirty="0"/>
              <a:t>寫的</a:t>
            </a:r>
            <a:r>
              <a:rPr lang="en-US" altLang="zh-TW" dirty="0"/>
              <a:t>WEB API</a:t>
            </a:r>
            <a:r>
              <a:rPr lang="zh-TW" altLang="en-US" dirty="0"/>
              <a:t>，透過傳入一個使用者</a:t>
            </a:r>
            <a:r>
              <a:rPr lang="en-US" altLang="zh-TW" dirty="0"/>
              <a:t>ID</a:t>
            </a:r>
            <a:r>
              <a:rPr lang="zh-TW" altLang="en-US" dirty="0"/>
              <a:t>，伺服器會回傳給我們最新一筆剪貼簿內容。</a:t>
            </a:r>
          </a:p>
        </p:txBody>
      </p:sp>
    </p:spTree>
    <p:extLst>
      <p:ext uri="{BB962C8B-B14F-4D97-AF65-F5344CB8AC3E}">
        <p14:creationId xmlns:p14="http://schemas.microsoft.com/office/powerpoint/2010/main" val="60968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705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bfe95dff4c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bfe95dff4c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12875" y="1508513"/>
            <a:ext cx="4390800" cy="16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12900" y="3202088"/>
            <a:ext cx="4390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58950" y="257125"/>
            <a:ext cx="84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58950" y="257125"/>
            <a:ext cx="84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58950" y="257125"/>
            <a:ext cx="84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8950" y="257125"/>
            <a:ext cx="84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  <a:defRPr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■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■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Extra Condensed"/>
              <a:buChar char="■"/>
              <a:def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alafinal.azurewebsites.net/api/ClipBoar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alafinal.azurewebsites.net/api/ClipBoard/send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icloud.com/shortcuts/3b4c5d7de8c2453b955da7e842828a3a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ctrTitle"/>
          </p:nvPr>
        </p:nvSpPr>
        <p:spPr>
          <a:xfrm>
            <a:off x="3939116" y="1898649"/>
            <a:ext cx="4853543" cy="799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雲端共享剪貼簿</a:t>
            </a:r>
            <a:endParaRPr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ubTitle" idx="1"/>
          </p:nvPr>
        </p:nvSpPr>
        <p:spPr>
          <a:xfrm>
            <a:off x="4572000" y="2799822"/>
            <a:ext cx="2057369" cy="731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N96091164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方柏凱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N96101163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 陳薏如</a:t>
            </a:r>
            <a:endParaRPr sz="14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7DAEBF9-D381-4460-8DE2-F3E7D0CC4BE9}"/>
              </a:ext>
            </a:extLst>
          </p:cNvPr>
          <p:cNvGrpSpPr/>
          <p:nvPr/>
        </p:nvGrpSpPr>
        <p:grpSpPr>
          <a:xfrm>
            <a:off x="1060525" y="411509"/>
            <a:ext cx="2953828" cy="4320482"/>
            <a:chOff x="863675" y="411509"/>
            <a:chExt cx="2953828" cy="4320482"/>
          </a:xfrm>
        </p:grpSpPr>
        <p:grpSp>
          <p:nvGrpSpPr>
            <p:cNvPr id="52" name="Google Shape;52;p17"/>
            <p:cNvGrpSpPr/>
            <p:nvPr/>
          </p:nvGrpSpPr>
          <p:grpSpPr>
            <a:xfrm>
              <a:off x="863675" y="411509"/>
              <a:ext cx="2953828" cy="4320482"/>
              <a:chOff x="762822" y="411500"/>
              <a:chExt cx="2953828" cy="4320482"/>
            </a:xfrm>
          </p:grpSpPr>
          <p:sp>
            <p:nvSpPr>
              <p:cNvPr id="53" name="Google Shape;53;p17"/>
              <p:cNvSpPr/>
              <p:nvPr/>
            </p:nvSpPr>
            <p:spPr>
              <a:xfrm>
                <a:off x="762822" y="411500"/>
                <a:ext cx="2953828" cy="4320482"/>
              </a:xfrm>
              <a:custGeom>
                <a:avLst/>
                <a:gdLst/>
                <a:ahLst/>
                <a:cxnLst/>
                <a:rect l="l" t="t" r="r" b="b"/>
                <a:pathLst>
                  <a:path w="81099" h="159002" extrusionOk="0">
                    <a:moveTo>
                      <a:pt x="1" y="0"/>
                    </a:moveTo>
                    <a:lnTo>
                      <a:pt x="1" y="159001"/>
                    </a:lnTo>
                    <a:lnTo>
                      <a:pt x="81099" y="159001"/>
                    </a:lnTo>
                    <a:lnTo>
                      <a:pt x="810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7"/>
              <p:cNvSpPr/>
              <p:nvPr/>
            </p:nvSpPr>
            <p:spPr>
              <a:xfrm>
                <a:off x="762822" y="411500"/>
                <a:ext cx="2953828" cy="427342"/>
              </a:xfrm>
              <a:custGeom>
                <a:avLst/>
                <a:gdLst/>
                <a:ahLst/>
                <a:cxnLst/>
                <a:rect l="l" t="t" r="r" b="b"/>
                <a:pathLst>
                  <a:path w="81099" h="15727" extrusionOk="0">
                    <a:moveTo>
                      <a:pt x="1" y="0"/>
                    </a:moveTo>
                    <a:lnTo>
                      <a:pt x="1" y="15727"/>
                    </a:lnTo>
                    <a:lnTo>
                      <a:pt x="81099" y="15727"/>
                    </a:lnTo>
                    <a:lnTo>
                      <a:pt x="8109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55;p17"/>
              <p:cNvGrpSpPr/>
              <p:nvPr/>
            </p:nvGrpSpPr>
            <p:grpSpPr>
              <a:xfrm>
                <a:off x="1019106" y="996671"/>
                <a:ext cx="2575931" cy="1254327"/>
                <a:chOff x="1354717" y="1507057"/>
                <a:chExt cx="1883679" cy="917241"/>
              </a:xfrm>
            </p:grpSpPr>
            <p:sp>
              <p:nvSpPr>
                <p:cNvPr id="56" name="Google Shape;56;p17"/>
                <p:cNvSpPr/>
                <p:nvPr/>
              </p:nvSpPr>
              <p:spPr>
                <a:xfrm>
                  <a:off x="1354717" y="1507057"/>
                  <a:ext cx="1883679" cy="91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3" h="38576" extrusionOk="0">
                      <a:moveTo>
                        <a:pt x="0" y="0"/>
                      </a:moveTo>
                      <a:lnTo>
                        <a:pt x="0" y="38575"/>
                      </a:lnTo>
                      <a:lnTo>
                        <a:pt x="38552" y="38575"/>
                      </a:lnTo>
                      <a:lnTo>
                        <a:pt x="3855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17"/>
                <p:cNvSpPr/>
                <p:nvPr/>
              </p:nvSpPr>
              <p:spPr>
                <a:xfrm>
                  <a:off x="1354717" y="1507057"/>
                  <a:ext cx="1883679" cy="20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3" h="8446" extrusionOk="0">
                      <a:moveTo>
                        <a:pt x="0" y="0"/>
                      </a:moveTo>
                      <a:lnTo>
                        <a:pt x="0" y="8446"/>
                      </a:lnTo>
                      <a:lnTo>
                        <a:pt x="38552" y="8446"/>
                      </a:lnTo>
                      <a:lnTo>
                        <a:pt x="385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17"/>
              <p:cNvGrpSpPr/>
              <p:nvPr/>
            </p:nvGrpSpPr>
            <p:grpSpPr>
              <a:xfrm>
                <a:off x="2079333" y="3046151"/>
                <a:ext cx="1282403" cy="1219694"/>
                <a:chOff x="2283400" y="3358321"/>
                <a:chExt cx="908475" cy="864051"/>
              </a:xfrm>
            </p:grpSpPr>
            <p:sp>
              <p:nvSpPr>
                <p:cNvPr id="59" name="Google Shape;59;p17"/>
                <p:cNvSpPr/>
                <p:nvPr/>
              </p:nvSpPr>
              <p:spPr>
                <a:xfrm>
                  <a:off x="2283400" y="3358321"/>
                  <a:ext cx="908475" cy="864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39" h="36339" extrusionOk="0">
                      <a:moveTo>
                        <a:pt x="754" y="0"/>
                      </a:moveTo>
                      <a:lnTo>
                        <a:pt x="1" y="35585"/>
                      </a:lnTo>
                      <a:lnTo>
                        <a:pt x="35585" y="36338"/>
                      </a:lnTo>
                      <a:lnTo>
                        <a:pt x="36339" y="754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17"/>
                <p:cNvSpPr/>
                <p:nvPr/>
              </p:nvSpPr>
              <p:spPr>
                <a:xfrm>
                  <a:off x="2298250" y="3358321"/>
                  <a:ext cx="893625" cy="20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45" h="8537" extrusionOk="0">
                      <a:moveTo>
                        <a:pt x="160" y="0"/>
                      </a:moveTo>
                      <a:lnTo>
                        <a:pt x="0" y="7784"/>
                      </a:lnTo>
                      <a:lnTo>
                        <a:pt x="35585" y="8537"/>
                      </a:lnTo>
                      <a:lnTo>
                        <a:pt x="35745" y="754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" name="Google Shape;63;p17"/>
              <p:cNvSpPr txBox="1"/>
              <p:nvPr/>
            </p:nvSpPr>
            <p:spPr>
              <a:xfrm rot="-936">
                <a:off x="1462066" y="2556935"/>
                <a:ext cx="1102200" cy="28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Venus</a:t>
                </a:r>
                <a:endParaRPr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grpSp>
            <p:nvGrpSpPr>
              <p:cNvPr id="65" name="Google Shape;65;p17"/>
              <p:cNvGrpSpPr/>
              <p:nvPr/>
            </p:nvGrpSpPr>
            <p:grpSpPr>
              <a:xfrm>
                <a:off x="1019106" y="3474865"/>
                <a:ext cx="1188169" cy="1130095"/>
                <a:chOff x="1351575" y="3667670"/>
                <a:chExt cx="1039700" cy="988882"/>
              </a:xfrm>
            </p:grpSpPr>
            <p:sp>
              <p:nvSpPr>
                <p:cNvPr id="66" name="Google Shape;66;p17"/>
                <p:cNvSpPr/>
                <p:nvPr/>
              </p:nvSpPr>
              <p:spPr>
                <a:xfrm>
                  <a:off x="1351575" y="3667670"/>
                  <a:ext cx="1039700" cy="988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8" h="41589" extrusionOk="0">
                      <a:moveTo>
                        <a:pt x="34968" y="1"/>
                      </a:moveTo>
                      <a:lnTo>
                        <a:pt x="0" y="6620"/>
                      </a:lnTo>
                      <a:lnTo>
                        <a:pt x="6619" y="41588"/>
                      </a:lnTo>
                      <a:lnTo>
                        <a:pt x="41588" y="34969"/>
                      </a:lnTo>
                      <a:lnTo>
                        <a:pt x="349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17"/>
                <p:cNvSpPr/>
                <p:nvPr/>
              </p:nvSpPr>
              <p:spPr>
                <a:xfrm>
                  <a:off x="1351575" y="3667670"/>
                  <a:ext cx="910750" cy="33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0" h="14267" extrusionOk="0">
                      <a:moveTo>
                        <a:pt x="34968" y="1"/>
                      </a:moveTo>
                      <a:lnTo>
                        <a:pt x="0" y="6620"/>
                      </a:lnTo>
                      <a:lnTo>
                        <a:pt x="1461" y="14266"/>
                      </a:lnTo>
                      <a:lnTo>
                        <a:pt x="36429" y="7647"/>
                      </a:lnTo>
                      <a:lnTo>
                        <a:pt x="3496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68;p17"/>
              <p:cNvSpPr/>
              <p:nvPr/>
            </p:nvSpPr>
            <p:spPr>
              <a:xfrm rot="-620968">
                <a:off x="1448447" y="3951011"/>
                <a:ext cx="329545" cy="334035"/>
              </a:xfrm>
              <a:custGeom>
                <a:avLst/>
                <a:gdLst/>
                <a:ahLst/>
                <a:cxnLst/>
                <a:rect l="l" t="t" r="r" b="b"/>
                <a:pathLst>
                  <a:path w="12477" h="12647" extrusionOk="0">
                    <a:moveTo>
                      <a:pt x="3750" y="4538"/>
                    </a:moveTo>
                    <a:cubicBezTo>
                      <a:pt x="4223" y="4538"/>
                      <a:pt x="4601" y="4884"/>
                      <a:pt x="4601" y="5357"/>
                    </a:cubicBezTo>
                    <a:cubicBezTo>
                      <a:pt x="4601" y="5829"/>
                      <a:pt x="4223" y="6176"/>
                      <a:pt x="3750" y="6176"/>
                    </a:cubicBezTo>
                    <a:cubicBezTo>
                      <a:pt x="3277" y="6176"/>
                      <a:pt x="2931" y="5829"/>
                      <a:pt x="2931" y="5357"/>
                    </a:cubicBezTo>
                    <a:cubicBezTo>
                      <a:pt x="2931" y="4884"/>
                      <a:pt x="3277" y="4538"/>
                      <a:pt x="3750" y="4538"/>
                    </a:cubicBezTo>
                    <a:close/>
                    <a:moveTo>
                      <a:pt x="6239" y="4538"/>
                    </a:moveTo>
                    <a:cubicBezTo>
                      <a:pt x="6711" y="4538"/>
                      <a:pt x="7058" y="4884"/>
                      <a:pt x="7058" y="5357"/>
                    </a:cubicBezTo>
                    <a:cubicBezTo>
                      <a:pt x="7058" y="5829"/>
                      <a:pt x="6711" y="6176"/>
                      <a:pt x="6239" y="6176"/>
                    </a:cubicBezTo>
                    <a:cubicBezTo>
                      <a:pt x="5766" y="6176"/>
                      <a:pt x="5420" y="5829"/>
                      <a:pt x="5420" y="5357"/>
                    </a:cubicBezTo>
                    <a:cubicBezTo>
                      <a:pt x="5420" y="4884"/>
                      <a:pt x="5766" y="4538"/>
                      <a:pt x="6239" y="4538"/>
                    </a:cubicBezTo>
                    <a:close/>
                    <a:moveTo>
                      <a:pt x="8728" y="4538"/>
                    </a:moveTo>
                    <a:cubicBezTo>
                      <a:pt x="9200" y="4538"/>
                      <a:pt x="9547" y="4884"/>
                      <a:pt x="9547" y="5357"/>
                    </a:cubicBezTo>
                    <a:cubicBezTo>
                      <a:pt x="9547" y="5829"/>
                      <a:pt x="9200" y="6176"/>
                      <a:pt x="8728" y="6176"/>
                    </a:cubicBezTo>
                    <a:cubicBezTo>
                      <a:pt x="8255" y="6176"/>
                      <a:pt x="7877" y="5829"/>
                      <a:pt x="7877" y="5357"/>
                    </a:cubicBezTo>
                    <a:cubicBezTo>
                      <a:pt x="7877" y="4884"/>
                      <a:pt x="8255" y="4538"/>
                      <a:pt x="8728" y="4538"/>
                    </a:cubicBezTo>
                    <a:close/>
                    <a:moveTo>
                      <a:pt x="6239" y="1"/>
                    </a:moveTo>
                    <a:cubicBezTo>
                      <a:pt x="2805" y="1"/>
                      <a:pt x="1" y="2395"/>
                      <a:pt x="1" y="5357"/>
                    </a:cubicBezTo>
                    <a:cubicBezTo>
                      <a:pt x="1" y="7436"/>
                      <a:pt x="1387" y="9200"/>
                      <a:pt x="3309" y="10082"/>
                    </a:cubicBezTo>
                    <a:lnTo>
                      <a:pt x="3309" y="12256"/>
                    </a:lnTo>
                    <a:cubicBezTo>
                      <a:pt x="3309" y="12486"/>
                      <a:pt x="3502" y="12646"/>
                      <a:pt x="3715" y="12646"/>
                    </a:cubicBezTo>
                    <a:cubicBezTo>
                      <a:pt x="3824" y="12646"/>
                      <a:pt x="3938" y="12604"/>
                      <a:pt x="4034" y="12508"/>
                    </a:cubicBezTo>
                    <a:lnTo>
                      <a:pt x="5609" y="10681"/>
                    </a:lnTo>
                    <a:cubicBezTo>
                      <a:pt x="5798" y="10681"/>
                      <a:pt x="5987" y="10713"/>
                      <a:pt x="6239" y="10713"/>
                    </a:cubicBezTo>
                    <a:cubicBezTo>
                      <a:pt x="9641" y="10713"/>
                      <a:pt x="12477" y="8350"/>
                      <a:pt x="12477" y="5357"/>
                    </a:cubicBezTo>
                    <a:cubicBezTo>
                      <a:pt x="12477" y="2395"/>
                      <a:pt x="9704" y="1"/>
                      <a:pt x="6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17"/>
              <p:cNvGrpSpPr/>
              <p:nvPr/>
            </p:nvGrpSpPr>
            <p:grpSpPr>
              <a:xfrm>
                <a:off x="1423329" y="2431835"/>
                <a:ext cx="1102116" cy="541502"/>
                <a:chOff x="1517050" y="2642991"/>
                <a:chExt cx="964400" cy="473838"/>
              </a:xfrm>
            </p:grpSpPr>
            <p:sp>
              <p:nvSpPr>
                <p:cNvPr id="70" name="Google Shape;70;p17"/>
                <p:cNvSpPr/>
                <p:nvPr/>
              </p:nvSpPr>
              <p:spPr>
                <a:xfrm>
                  <a:off x="1517050" y="2642991"/>
                  <a:ext cx="964400" cy="473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6" h="19928" extrusionOk="0">
                      <a:moveTo>
                        <a:pt x="0" y="1"/>
                      </a:moveTo>
                      <a:lnTo>
                        <a:pt x="0" y="19927"/>
                      </a:lnTo>
                      <a:lnTo>
                        <a:pt x="38575" y="19927"/>
                      </a:lnTo>
                      <a:lnTo>
                        <a:pt x="3857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7"/>
                <p:cNvSpPr/>
                <p:nvPr/>
              </p:nvSpPr>
              <p:spPr>
                <a:xfrm>
                  <a:off x="1517050" y="2642991"/>
                  <a:ext cx="136975" cy="473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19928" extrusionOk="0">
                      <a:moveTo>
                        <a:pt x="0" y="1"/>
                      </a:moveTo>
                      <a:lnTo>
                        <a:pt x="0" y="19927"/>
                      </a:lnTo>
                      <a:lnTo>
                        <a:pt x="5478" y="19927"/>
                      </a:lnTo>
                      <a:lnTo>
                        <a:pt x="54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76;p17"/>
              <p:cNvGrpSpPr/>
              <p:nvPr/>
            </p:nvGrpSpPr>
            <p:grpSpPr>
              <a:xfrm>
                <a:off x="1804771" y="2528448"/>
                <a:ext cx="339253" cy="339253"/>
                <a:chOff x="5651375" y="3806450"/>
                <a:chExt cx="481825" cy="481825"/>
              </a:xfrm>
            </p:grpSpPr>
            <p:sp>
              <p:nvSpPr>
                <p:cNvPr id="77" name="Google Shape;77;p17"/>
                <p:cNvSpPr/>
                <p:nvPr/>
              </p:nvSpPr>
              <p:spPr>
                <a:xfrm>
                  <a:off x="5793425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cubicBezTo>
                        <a:pt x="0" y="877"/>
                        <a:pt x="253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rgbClr val="7EB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8" name="Google Shape;78;p17"/>
                <p:cNvSpPr/>
                <p:nvPr/>
              </p:nvSpPr>
              <p:spPr>
                <a:xfrm>
                  <a:off x="5794475" y="4089725"/>
                  <a:ext cx="195600" cy="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4" h="3389" extrusionOk="0">
                      <a:moveTo>
                        <a:pt x="1" y="1"/>
                      </a:moveTo>
                      <a:cubicBezTo>
                        <a:pt x="284" y="1943"/>
                        <a:pt x="1949" y="3385"/>
                        <a:pt x="3912" y="3388"/>
                      </a:cubicBezTo>
                      <a:cubicBezTo>
                        <a:pt x="5875" y="3385"/>
                        <a:pt x="7541" y="1943"/>
                        <a:pt x="7824" y="1"/>
                      </a:cubicBezTo>
                      <a:close/>
                    </a:path>
                  </a:pathLst>
                </a:custGeom>
                <a:solidFill>
                  <a:srgbClr val="7EB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9" name="Google Shape;79;p17"/>
                <p:cNvSpPr/>
                <p:nvPr/>
              </p:nvSpPr>
              <p:spPr>
                <a:xfrm>
                  <a:off x="5651375" y="3806450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6249" y="5686"/>
                      </a:moveTo>
                      <a:cubicBezTo>
                        <a:pt x="6932" y="5686"/>
                        <a:pt x="7549" y="6098"/>
                        <a:pt x="7811" y="6730"/>
                      </a:cubicBezTo>
                      <a:cubicBezTo>
                        <a:pt x="8073" y="7363"/>
                        <a:pt x="7929" y="8092"/>
                        <a:pt x="7444" y="8576"/>
                      </a:cubicBezTo>
                      <a:cubicBezTo>
                        <a:pt x="7122" y="8901"/>
                        <a:pt x="6689" y="9073"/>
                        <a:pt x="6248" y="9073"/>
                      </a:cubicBezTo>
                      <a:cubicBezTo>
                        <a:pt x="6029" y="9073"/>
                        <a:pt x="5808" y="9031"/>
                        <a:pt x="5598" y="8944"/>
                      </a:cubicBezTo>
                      <a:cubicBezTo>
                        <a:pt x="4966" y="8682"/>
                        <a:pt x="4553" y="8064"/>
                        <a:pt x="4553" y="7378"/>
                      </a:cubicBezTo>
                      <a:cubicBezTo>
                        <a:pt x="4556" y="6441"/>
                        <a:pt x="5312" y="5686"/>
                        <a:pt x="6249" y="5686"/>
                      </a:cubicBezTo>
                      <a:close/>
                      <a:moveTo>
                        <a:pt x="13024" y="5683"/>
                      </a:moveTo>
                      <a:cubicBezTo>
                        <a:pt x="13242" y="5683"/>
                        <a:pt x="13462" y="5725"/>
                        <a:pt x="13671" y="5812"/>
                      </a:cubicBezTo>
                      <a:cubicBezTo>
                        <a:pt x="14304" y="6074"/>
                        <a:pt x="14716" y="6691"/>
                        <a:pt x="14716" y="7378"/>
                      </a:cubicBezTo>
                      <a:cubicBezTo>
                        <a:pt x="14716" y="8314"/>
                        <a:pt x="13957" y="9073"/>
                        <a:pt x="13024" y="9073"/>
                      </a:cubicBezTo>
                      <a:cubicBezTo>
                        <a:pt x="12337" y="9073"/>
                        <a:pt x="11720" y="8658"/>
                        <a:pt x="11458" y="8025"/>
                      </a:cubicBezTo>
                      <a:cubicBezTo>
                        <a:pt x="11196" y="7393"/>
                        <a:pt x="11341" y="6664"/>
                        <a:pt x="11825" y="6179"/>
                      </a:cubicBezTo>
                      <a:cubicBezTo>
                        <a:pt x="12150" y="5855"/>
                        <a:pt x="12583" y="5683"/>
                        <a:pt x="13024" y="5683"/>
                      </a:cubicBezTo>
                      <a:close/>
                      <a:moveTo>
                        <a:pt x="14153" y="10202"/>
                      </a:moveTo>
                      <a:cubicBezTo>
                        <a:pt x="14463" y="10202"/>
                        <a:pt x="14716" y="10452"/>
                        <a:pt x="14716" y="10766"/>
                      </a:cubicBezTo>
                      <a:cubicBezTo>
                        <a:pt x="14716" y="13566"/>
                        <a:pt x="12437" y="15849"/>
                        <a:pt x="9636" y="15849"/>
                      </a:cubicBezTo>
                      <a:cubicBezTo>
                        <a:pt x="6833" y="15849"/>
                        <a:pt x="4553" y="13566"/>
                        <a:pt x="4553" y="10766"/>
                      </a:cubicBezTo>
                      <a:cubicBezTo>
                        <a:pt x="4553" y="10452"/>
                        <a:pt x="4806" y="10202"/>
                        <a:pt x="5119" y="10202"/>
                      </a:cubicBezTo>
                      <a:close/>
                      <a:moveTo>
                        <a:pt x="9636" y="0"/>
                      </a:moveTo>
                      <a:cubicBezTo>
                        <a:pt x="4342" y="0"/>
                        <a:pt x="0" y="4343"/>
                        <a:pt x="0" y="9636"/>
                      </a:cubicBezTo>
                      <a:cubicBezTo>
                        <a:pt x="0" y="14930"/>
                        <a:pt x="4342" y="19272"/>
                        <a:pt x="9636" y="19272"/>
                      </a:cubicBezTo>
                      <a:cubicBezTo>
                        <a:pt x="14927" y="19272"/>
                        <a:pt x="19272" y="14930"/>
                        <a:pt x="19272" y="9636"/>
                      </a:cubicBezTo>
                      <a:cubicBezTo>
                        <a:pt x="19272" y="4343"/>
                        <a:pt x="14930" y="0"/>
                        <a:pt x="9636" y="0"/>
                      </a:cubicBezTo>
                      <a:close/>
                    </a:path>
                  </a:pathLst>
                </a:custGeom>
                <a:solidFill>
                  <a:srgbClr val="7EB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80" name="Google Shape;80;p17"/>
                <p:cNvSpPr/>
                <p:nvPr/>
              </p:nvSpPr>
              <p:spPr>
                <a:xfrm>
                  <a:off x="5962800" y="3976800"/>
                  <a:ext cx="2825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1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rgbClr val="7EB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D4DF242E-ADD7-4050-A849-69722DC1EE2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622300"/>
              <a:ext cx="15875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C47ECBB-062B-4E73-ADBA-613794172E3F}"/>
                </a:ext>
              </a:extLst>
            </p:cNvPr>
            <p:cNvSpPr/>
            <p:nvPr/>
          </p:nvSpPr>
          <p:spPr>
            <a:xfrm>
              <a:off x="3234653" y="526000"/>
              <a:ext cx="125731" cy="11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928944D-B76E-494F-B8A3-4A5B57D831A6}"/>
                </a:ext>
              </a:extLst>
            </p:cNvPr>
            <p:cNvSpPr/>
            <p:nvPr/>
          </p:nvSpPr>
          <p:spPr>
            <a:xfrm>
              <a:off x="3199246" y="567486"/>
              <a:ext cx="123161" cy="11196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89166C0-97DF-4B48-AD62-B0C054ACE3BA}"/>
                </a:ext>
              </a:extLst>
            </p:cNvPr>
            <p:cNvGrpSpPr/>
            <p:nvPr/>
          </p:nvGrpSpPr>
          <p:grpSpPr>
            <a:xfrm>
              <a:off x="3574256" y="565150"/>
              <a:ext cx="135588" cy="114300"/>
              <a:chOff x="4023662" y="838851"/>
              <a:chExt cx="135588" cy="114300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024221E-D4F7-4B75-AF1D-92F4FC1A9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3662" y="838851"/>
                <a:ext cx="135588" cy="10729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E49BBD77-E39B-4430-A30F-99E017911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3662" y="838851"/>
                <a:ext cx="135588" cy="1143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Google Shape;50;p17">
              <a:extLst>
                <a:ext uri="{FF2B5EF4-FFF2-40B4-BE49-F238E27FC236}">
                  <a16:creationId xmlns:a16="http://schemas.microsoft.com/office/drawing/2014/main" id="{8EC13F8F-686E-4773-B019-7D717FE48BDF}"/>
                </a:ext>
              </a:extLst>
            </p:cNvPr>
            <p:cNvSpPr txBox="1">
              <a:spLocks/>
            </p:cNvSpPr>
            <p:nvPr/>
          </p:nvSpPr>
          <p:spPr>
            <a:xfrm>
              <a:off x="1185593" y="1396258"/>
              <a:ext cx="2338658" cy="674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0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SemiBold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defRPr>
              </a:lvl9pPr>
            </a:lstStyle>
            <a:p>
              <a:pPr algn="l"/>
              <a:r>
                <a:rPr lang="en-US" altLang="zh-TW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C#</a:t>
              </a:r>
              <a:r>
                <a:rPr lang="zh-TW" alt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程式設計期末專題</a:t>
              </a:r>
              <a:endParaRPr lang="en-US" altLang="zh-TW" sz="18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l"/>
              <a:endPara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E5C89CB-91B6-40D5-82CF-51D65A046C63}"/>
              </a:ext>
            </a:extLst>
          </p:cNvPr>
          <p:cNvSpPr/>
          <p:nvPr/>
        </p:nvSpPr>
        <p:spPr>
          <a:xfrm>
            <a:off x="688242" y="525291"/>
            <a:ext cx="177301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DE8BE95C-AE11-4193-8706-FCA09B1CFA7E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02137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網頁伺服器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取得最新剪貼簿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3E99CAB-D4BA-4F01-BCD6-A68E5EE57179}"/>
              </a:ext>
            </a:extLst>
          </p:cNvPr>
          <p:cNvSpPr/>
          <p:nvPr/>
        </p:nvSpPr>
        <p:spPr>
          <a:xfrm>
            <a:off x="4208998" y="2407518"/>
            <a:ext cx="253110" cy="244497"/>
          </a:xfrm>
          <a:prstGeom prst="rightArrow">
            <a:avLst>
              <a:gd name="adj1" fmla="val 3052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08308B-EE55-4967-91FD-59703EA086D7}"/>
              </a:ext>
            </a:extLst>
          </p:cNvPr>
          <p:cNvSpPr txBox="1"/>
          <p:nvPr/>
        </p:nvSpPr>
        <p:spPr>
          <a:xfrm>
            <a:off x="3543716" y="4408426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ASP.NET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A55619-4789-4776-AF1C-DFB10D775828}"/>
              </a:ext>
            </a:extLst>
          </p:cNvPr>
          <p:cNvSpPr txBox="1"/>
          <p:nvPr/>
        </p:nvSpPr>
        <p:spPr>
          <a:xfrm>
            <a:off x="4462108" y="3716718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https://koalafinal.azurewebsites.net/api/ClipBoard/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Currentmsg?</a:t>
            </a:r>
            <a:r>
              <a:rPr lang="en-US" altLang="zh-TW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en-US" altLang="zh-TW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=“</a:t>
            </a:r>
            <a:r>
              <a:rPr lang="zh-TW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使用者代號</a:t>
            </a:r>
            <a:r>
              <a:rPr lang="en-US" altLang="zh-TW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zh-TW" altLang="en-US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32FB31-1C51-4696-8A69-0FA422D9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9438"/>
            <a:ext cx="3829584" cy="21434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41BA4-1FBA-41AC-B38F-0EA1B3B6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22" y="1205326"/>
            <a:ext cx="3829585" cy="24043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B48ADED-7134-418D-9F18-6E47090C383E}"/>
              </a:ext>
            </a:extLst>
          </p:cNvPr>
          <p:cNvSpPr/>
          <p:nvPr/>
        </p:nvSpPr>
        <p:spPr>
          <a:xfrm>
            <a:off x="490904" y="1744691"/>
            <a:ext cx="3217496" cy="662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06FA6655-8CD8-4BAB-BF20-089594A3F6F4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1726791" y="1371830"/>
            <a:ext cx="624230" cy="12149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09E6EB3-7EC4-4FBC-87D3-2EB029E00B59}"/>
              </a:ext>
            </a:extLst>
          </p:cNvPr>
          <p:cNvSpPr txBox="1"/>
          <p:nvPr/>
        </p:nvSpPr>
        <p:spPr>
          <a:xfrm>
            <a:off x="990828" y="812682"/>
            <a:ext cx="2386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連接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Azure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伺服器上的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SQL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2AECEC8-4CD4-4643-88DC-1DAC64305888}"/>
              </a:ext>
            </a:extLst>
          </p:cNvPr>
          <p:cNvSpPr txBox="1"/>
          <p:nvPr/>
        </p:nvSpPr>
        <p:spPr>
          <a:xfrm>
            <a:off x="691458" y="3761430"/>
            <a:ext cx="3081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 * FROM [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].[Clipboard] WHERE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 = {id}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ORDER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35ADCD-AF09-4624-9B70-4F60B19BDD52}"/>
              </a:ext>
            </a:extLst>
          </p:cNvPr>
          <p:cNvSpPr/>
          <p:nvPr/>
        </p:nvSpPr>
        <p:spPr>
          <a:xfrm>
            <a:off x="1062960" y="2571750"/>
            <a:ext cx="2905790" cy="164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05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EFC597-B25E-46BB-ADF9-487C3CF0841D}"/>
              </a:ext>
            </a:extLst>
          </p:cNvPr>
          <p:cNvSpPr/>
          <p:nvPr/>
        </p:nvSpPr>
        <p:spPr>
          <a:xfrm>
            <a:off x="688242" y="525291"/>
            <a:ext cx="177301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DE8BE95C-AE11-4193-8706-FCA09B1CFA7E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10392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網頁伺服器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傳送剪貼簿內容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6EBF35B-325E-47C8-8AF0-6257A0D7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99" y="2112447"/>
            <a:ext cx="6850380" cy="123462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08308B-EE55-4967-91FD-59703EA086D7}"/>
              </a:ext>
            </a:extLst>
          </p:cNvPr>
          <p:cNvSpPr txBox="1"/>
          <p:nvPr/>
        </p:nvSpPr>
        <p:spPr>
          <a:xfrm>
            <a:off x="3493499" y="441978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ASP.NET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A55619-4789-4776-AF1C-DFB10D775828}"/>
              </a:ext>
            </a:extLst>
          </p:cNvPr>
          <p:cNvSpPr txBox="1"/>
          <p:nvPr/>
        </p:nvSpPr>
        <p:spPr>
          <a:xfrm>
            <a:off x="4560694" y="3562351"/>
            <a:ext cx="45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https://koalafinal.azurewebsites.net/api/ClipBoard/send/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透過</a:t>
            </a:r>
            <a:r>
              <a:rPr lang="en-US" altLang="zh-TW" dirty="0"/>
              <a:t>POST</a:t>
            </a:r>
            <a:r>
              <a:rPr lang="zh-TW" altLang="en-US" dirty="0"/>
              <a:t>傳遞參數</a:t>
            </a:r>
            <a:r>
              <a:rPr lang="en-US" altLang="zh-TW" dirty="0"/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658856-AA5F-4FF8-BD4D-DF5421D2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21" y="1874236"/>
            <a:ext cx="3944150" cy="152936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3E99CAB-D4BA-4F01-BCD6-A68E5EE57179}"/>
              </a:ext>
            </a:extLst>
          </p:cNvPr>
          <p:cNvSpPr/>
          <p:nvPr/>
        </p:nvSpPr>
        <p:spPr>
          <a:xfrm>
            <a:off x="3841751" y="2571749"/>
            <a:ext cx="730250" cy="244497"/>
          </a:xfrm>
          <a:prstGeom prst="rightArrow">
            <a:avLst>
              <a:gd name="adj1" fmla="val 3052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EA6D59-E540-4241-BF61-C08A5BE07DA0}"/>
              </a:ext>
            </a:extLst>
          </p:cNvPr>
          <p:cNvSpPr txBox="1"/>
          <p:nvPr/>
        </p:nvSpPr>
        <p:spPr>
          <a:xfrm>
            <a:off x="588374" y="3482324"/>
            <a:ext cx="5810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insert into Clipboard 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(ID, Message, Source, Time)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………..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AAEF76-F314-43E9-A984-5755D16D4E8E}"/>
              </a:ext>
            </a:extLst>
          </p:cNvPr>
          <p:cNvSpPr/>
          <p:nvPr/>
        </p:nvSpPr>
        <p:spPr>
          <a:xfrm>
            <a:off x="308872" y="2324686"/>
            <a:ext cx="3217496" cy="662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23A578F7-B162-44E1-BE38-4CEAD17C09CA}"/>
              </a:ext>
            </a:extLst>
          </p:cNvPr>
          <p:cNvCxnSpPr>
            <a:cxnSpLocks/>
            <a:endCxn id="15" idx="0"/>
          </p:cNvCxnSpPr>
          <p:nvPr/>
        </p:nvCxnSpPr>
        <p:spPr>
          <a:xfrm rot="16200000" flipH="1">
            <a:off x="1544759" y="1951825"/>
            <a:ext cx="624230" cy="12149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34A1CF-C934-4FF7-9CB7-1C2B99D30D1E}"/>
              </a:ext>
            </a:extLst>
          </p:cNvPr>
          <p:cNvSpPr txBox="1"/>
          <p:nvPr/>
        </p:nvSpPr>
        <p:spPr>
          <a:xfrm>
            <a:off x="808796" y="1392677"/>
            <a:ext cx="2386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連接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Azure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伺服器上的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SQL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6A835F-995E-4AF1-9BE0-4E7FD3B4A4B6}"/>
              </a:ext>
            </a:extLst>
          </p:cNvPr>
          <p:cNvSpPr/>
          <p:nvPr/>
        </p:nvSpPr>
        <p:spPr>
          <a:xfrm>
            <a:off x="889475" y="3100838"/>
            <a:ext cx="3217496" cy="3371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71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EFC597-B25E-46BB-ADF9-487C3CF0841D}"/>
              </a:ext>
            </a:extLst>
          </p:cNvPr>
          <p:cNvSpPr/>
          <p:nvPr/>
        </p:nvSpPr>
        <p:spPr>
          <a:xfrm>
            <a:off x="688242" y="525291"/>
            <a:ext cx="2827672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DE8BE95C-AE11-4193-8706-FCA09B1CFA7E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02137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IPHONE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捷徑設定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3AEB34-57E8-46EE-AECA-4924417E48DE}"/>
              </a:ext>
            </a:extLst>
          </p:cNvPr>
          <p:cNvSpPr txBox="1"/>
          <p:nvPr/>
        </p:nvSpPr>
        <p:spPr>
          <a:xfrm>
            <a:off x="1588053" y="107278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取得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剪貼簿內容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347B9C-4573-4763-8D3F-63FE2E5327F1}"/>
              </a:ext>
            </a:extLst>
          </p:cNvPr>
          <p:cNvSpPr txBox="1"/>
          <p:nvPr/>
        </p:nvSpPr>
        <p:spPr>
          <a:xfrm>
            <a:off x="5165542" y="1072788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傳送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剪貼簿內容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2A614B-B468-4B8E-B613-5A17AD9A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4" y="1454292"/>
            <a:ext cx="1858758" cy="3305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AB8364-014C-48E8-B0C7-36A53DF34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713" y="1454292"/>
            <a:ext cx="1858758" cy="3305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169AC26B-B3AB-48D7-A99C-A82984842DB5}"/>
                  </a:ext>
                </a:extLst>
              </p14:cNvPr>
              <p14:cNvContentPartPr/>
              <p14:nvPr/>
            </p14:nvContentPartPr>
            <p14:xfrm>
              <a:off x="2298400" y="3822490"/>
              <a:ext cx="564840" cy="1404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169AC26B-B3AB-48D7-A99C-A82984842D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4400" y="3714490"/>
                <a:ext cx="67248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7D07307-424A-489A-B33E-3B053A3694F4}"/>
              </a:ext>
            </a:extLst>
          </p:cNvPr>
          <p:cNvSpPr/>
          <p:nvPr/>
        </p:nvSpPr>
        <p:spPr>
          <a:xfrm>
            <a:off x="5165542" y="2999238"/>
            <a:ext cx="1911101" cy="12552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85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EFC597-B25E-46BB-ADF9-487C3CF0841D}"/>
              </a:ext>
            </a:extLst>
          </p:cNvPr>
          <p:cNvSpPr/>
          <p:nvPr/>
        </p:nvSpPr>
        <p:spPr>
          <a:xfrm>
            <a:off x="688242" y="525291"/>
            <a:ext cx="2827672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DE8BE95C-AE11-4193-8706-FCA09B1CFA7E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02137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IPHONE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捷徑設定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54294FE-1EBD-4D26-B555-83C6D8E8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88" y="1470563"/>
            <a:ext cx="2646012" cy="333424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AB3BFD-6274-4BE7-AACF-E53DDDE40278}"/>
              </a:ext>
            </a:extLst>
          </p:cNvPr>
          <p:cNvSpPr/>
          <p:nvPr/>
        </p:nvSpPr>
        <p:spPr>
          <a:xfrm>
            <a:off x="2706866" y="4342268"/>
            <a:ext cx="1103134" cy="3059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D5D327C8-5DCC-4D8E-8831-8FDA20653863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 flipV="1">
            <a:off x="3810000" y="2857500"/>
            <a:ext cx="822043" cy="163773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4179FC4-B46F-44EB-8E57-43288E87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43" y="1946279"/>
            <a:ext cx="3347969" cy="182244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62BC9E-F209-41EE-A1F7-C493913FF276}"/>
              </a:ext>
            </a:extLst>
          </p:cNvPr>
          <p:cNvSpPr txBox="1"/>
          <p:nvPr/>
        </p:nvSpPr>
        <p:spPr>
          <a:xfrm>
            <a:off x="1861103" y="898428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按下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Iphone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捷徑設定的按鈕後會跳出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QR code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頁面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讓使用者新增捷徑</a:t>
            </a:r>
          </a:p>
        </p:txBody>
      </p:sp>
    </p:spTree>
    <p:extLst>
      <p:ext uri="{BB962C8B-B14F-4D97-AF65-F5344CB8AC3E}">
        <p14:creationId xmlns:p14="http://schemas.microsoft.com/office/powerpoint/2010/main" val="165064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EFC597-B25E-46BB-ADF9-487C3CF0841D}"/>
              </a:ext>
            </a:extLst>
          </p:cNvPr>
          <p:cNvSpPr/>
          <p:nvPr/>
        </p:nvSpPr>
        <p:spPr>
          <a:xfrm>
            <a:off x="688242" y="525291"/>
            <a:ext cx="2827672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5;p18">
            <a:extLst>
              <a:ext uri="{FF2B5EF4-FFF2-40B4-BE49-F238E27FC236}">
                <a16:creationId xmlns:a16="http://schemas.microsoft.com/office/drawing/2014/main" id="{DE8BE95C-AE11-4193-8706-FCA09B1CFA7E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02137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IPHONE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捷徑設定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3AEB34-57E8-46EE-AECA-4924417E48DE}"/>
              </a:ext>
            </a:extLst>
          </p:cNvPr>
          <p:cNvSpPr txBox="1"/>
          <p:nvPr/>
        </p:nvSpPr>
        <p:spPr>
          <a:xfrm>
            <a:off x="1792466" y="1004696"/>
            <a:ext cx="6003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2"/>
              </a:rPr>
              <a:t>https://www.icloud.com/shortcuts/3b4c5d7de8c2453b955da7e842828a3a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F5DAD6-B255-4947-9161-1A7FA953F630}"/>
              </a:ext>
            </a:extLst>
          </p:cNvPr>
          <p:cNvSpPr txBox="1"/>
          <p:nvPr/>
        </p:nvSpPr>
        <p:spPr>
          <a:xfrm>
            <a:off x="893612" y="100469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捷徑連結：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2F1CCB-232F-47F7-9039-70568C5F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60" y="1791464"/>
            <a:ext cx="1767754" cy="314424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A34547-91E8-4BAD-8EF2-F573A9AB7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87" y="1763594"/>
            <a:ext cx="1767754" cy="317211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890162-6454-4B17-95A5-D269D11236E4}"/>
              </a:ext>
            </a:extLst>
          </p:cNvPr>
          <p:cNvSpPr txBox="1"/>
          <p:nvPr/>
        </p:nvSpPr>
        <p:spPr>
          <a:xfrm>
            <a:off x="1748160" y="147662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輸入使用者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47E184-4082-4ED7-9AEC-4D70CE0E6831}"/>
              </a:ext>
            </a:extLst>
          </p:cNvPr>
          <p:cNvSpPr txBox="1"/>
          <p:nvPr/>
        </p:nvSpPr>
        <p:spPr>
          <a:xfrm>
            <a:off x="4671460" y="1443413"/>
            <a:ext cx="3124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Done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會顯示在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shortcuts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內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85A017-D119-4668-A3AB-4D890BA4B0DE}"/>
              </a:ext>
            </a:extLst>
          </p:cNvPr>
          <p:cNvSpPr/>
          <p:nvPr/>
        </p:nvSpPr>
        <p:spPr>
          <a:xfrm>
            <a:off x="1792466" y="4374018"/>
            <a:ext cx="1623834" cy="3059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1909CFB-BFBD-40DF-859F-B6C8EA2ED912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416300" y="2857744"/>
            <a:ext cx="1723448" cy="166924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E43730A-7A38-4144-A81F-B34C2C8D635F}"/>
              </a:ext>
            </a:extLst>
          </p:cNvPr>
          <p:cNvSpPr/>
          <p:nvPr/>
        </p:nvSpPr>
        <p:spPr>
          <a:xfrm>
            <a:off x="5139748" y="2546837"/>
            <a:ext cx="968952" cy="621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30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5A88EF7-634D-4EAA-8B31-15CAF84653D8}"/>
              </a:ext>
            </a:extLst>
          </p:cNvPr>
          <p:cNvSpPr/>
          <p:nvPr/>
        </p:nvSpPr>
        <p:spPr>
          <a:xfrm>
            <a:off x="688242" y="525291"/>
            <a:ext cx="17692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85;p18">
            <a:extLst>
              <a:ext uri="{FF2B5EF4-FFF2-40B4-BE49-F238E27FC236}">
                <a16:creationId xmlns:a16="http://schemas.microsoft.com/office/drawing/2014/main" id="{848192E9-B263-4A4A-9CF7-B575F058B318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204322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遇到的困難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F97C5E-5760-4418-B0B5-1535089CA632}"/>
              </a:ext>
            </a:extLst>
          </p:cNvPr>
          <p:cNvSpPr txBox="1"/>
          <p:nvPr/>
        </p:nvSpPr>
        <p:spPr>
          <a:xfrm>
            <a:off x="2250342" y="1271396"/>
            <a:ext cx="52490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資料庫</a:t>
            </a:r>
            <a:endParaRPr lang="en-US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中文存進資料庫因為格式是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NVARCHAR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，儲存進資料庫會跑出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???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要再另外處理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因為要取得最新一筆資料，所以時間要用成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datetime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的格式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目前限制只能輸入數字不然會跑錯誤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Picture 16" descr="Cloud data free icon">
            <a:extLst>
              <a:ext uri="{FF2B5EF4-FFF2-40B4-BE49-F238E27FC236}">
                <a16:creationId xmlns:a16="http://schemas.microsoft.com/office/drawing/2014/main" id="{C4209EA3-C5E0-433A-A3D4-246C9F70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1" y="1396998"/>
            <a:ext cx="1174752" cy="11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5A88EF7-634D-4EAA-8B31-15CAF84653D8}"/>
              </a:ext>
            </a:extLst>
          </p:cNvPr>
          <p:cNvSpPr/>
          <p:nvPr/>
        </p:nvSpPr>
        <p:spPr>
          <a:xfrm>
            <a:off x="688242" y="525291"/>
            <a:ext cx="17692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85;p18">
            <a:extLst>
              <a:ext uri="{FF2B5EF4-FFF2-40B4-BE49-F238E27FC236}">
                <a16:creationId xmlns:a16="http://schemas.microsoft.com/office/drawing/2014/main" id="{848192E9-B263-4A4A-9CF7-B575F058B318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204322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遇到的困難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F97C5E-5760-4418-B0B5-1535089CA632}"/>
              </a:ext>
            </a:extLst>
          </p:cNvPr>
          <p:cNvSpPr txBox="1"/>
          <p:nvPr/>
        </p:nvSpPr>
        <p:spPr>
          <a:xfrm>
            <a:off x="2536092" y="1146770"/>
            <a:ext cx="52490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圖片處理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圖片轉成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編碼較長，所以資料庫要特別設定成較長的欄位格式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 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有限制長度，所以後來改成用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的方法傳參數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46" name="Picture 2" descr="Image processing free icon">
            <a:extLst>
              <a:ext uri="{FF2B5EF4-FFF2-40B4-BE49-F238E27FC236}">
                <a16:creationId xmlns:a16="http://schemas.microsoft.com/office/drawing/2014/main" id="{821DB272-2EB6-4CED-828B-AFAD774E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42" y="12319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7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FB5F50FA-D6D9-41BE-BE8B-10A3AB608BBC}"/>
              </a:ext>
            </a:extLst>
          </p:cNvPr>
          <p:cNvSpPr/>
          <p:nvPr/>
        </p:nvSpPr>
        <p:spPr>
          <a:xfrm>
            <a:off x="688242" y="525291"/>
            <a:ext cx="288045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Google Shape;85;p18">
            <a:extLst>
              <a:ext uri="{FF2B5EF4-FFF2-40B4-BE49-F238E27FC236}">
                <a16:creationId xmlns:a16="http://schemas.microsoft.com/office/drawing/2014/main" id="{C20FFF3E-5ED7-4AB1-B6E9-ADE02F68F55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313542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監視剪貼簿的狀態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26CFDB-6919-4D9C-A137-00B1807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91" y="1250854"/>
            <a:ext cx="6299649" cy="84464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7D43D89-63C4-4E38-9DB3-60B539537661}"/>
              </a:ext>
            </a:extLst>
          </p:cNvPr>
          <p:cNvSpPr txBox="1"/>
          <p:nvPr/>
        </p:nvSpPr>
        <p:spPr>
          <a:xfrm>
            <a:off x="1448388" y="2413000"/>
            <a:ext cx="6195927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因為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C#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沒有直接提供監視剪貼簿的功能，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所以我們要導入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DLL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</a:t>
            </a:r>
            <a:endParaRPr lang="en-US" altLang="zh-TW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透過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WIN32 API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提供的</a:t>
            </a:r>
            <a:r>
              <a:rPr lang="en-US" altLang="zh-TW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SetClipboardViewer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來監控使用者有沒有複製新的內容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A42DC23D-D00B-4688-84F3-AB1C8F57F9E2}"/>
              </a:ext>
            </a:extLst>
          </p:cNvPr>
          <p:cNvSpPr/>
          <p:nvPr/>
        </p:nvSpPr>
        <p:spPr>
          <a:xfrm>
            <a:off x="1058014" y="2529617"/>
            <a:ext cx="323554" cy="194576"/>
          </a:xfrm>
          <a:prstGeom prst="rightArrow">
            <a:avLst>
              <a:gd name="adj1" fmla="val 3052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64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3" name="表格 1034">
            <a:extLst>
              <a:ext uri="{FF2B5EF4-FFF2-40B4-BE49-F238E27FC236}">
                <a16:creationId xmlns:a16="http://schemas.microsoft.com/office/drawing/2014/main" id="{885C7711-C0CA-4A30-A628-DBE6A285F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31308"/>
              </p:ext>
            </p:extLst>
          </p:nvPr>
        </p:nvGraphicFramePr>
        <p:xfrm>
          <a:off x="2746157" y="4257679"/>
          <a:ext cx="32258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">
                  <a:extLst>
                    <a:ext uri="{9D8B030D-6E8A-4147-A177-3AD203B41FA5}">
                      <a16:colId xmlns:a16="http://schemas.microsoft.com/office/drawing/2014/main" val="1218069834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7915482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4033505537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03929732"/>
                    </a:ext>
                  </a:extLst>
                </a:gridCol>
              </a:tblGrid>
              <a:tr h="207549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Message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Source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Time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772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008393"/>
                  </a:ext>
                </a:extLst>
              </a:tr>
            </a:tbl>
          </a:graphicData>
        </a:graphic>
      </p:graphicFrame>
      <p:sp>
        <p:nvSpPr>
          <p:cNvPr id="93" name="Google Shape;2850;p36">
            <a:extLst>
              <a:ext uri="{FF2B5EF4-FFF2-40B4-BE49-F238E27FC236}">
                <a16:creationId xmlns:a16="http://schemas.microsoft.com/office/drawing/2014/main" id="{BC99F224-DA0F-454B-A755-DCD0744237BA}"/>
              </a:ext>
            </a:extLst>
          </p:cNvPr>
          <p:cNvSpPr txBox="1"/>
          <p:nvPr/>
        </p:nvSpPr>
        <p:spPr>
          <a:xfrm>
            <a:off x="3454846" y="3698613"/>
            <a:ext cx="2076993" cy="43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Azure </a:t>
            </a:r>
            <a:r>
              <a:rPr lang="en-US" altLang="zh-TW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Cloud 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Database</a:t>
            </a:r>
            <a:endParaRPr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  <p:pic>
        <p:nvPicPr>
          <p:cNvPr id="1055" name="Picture 16" descr="Cloud data free icon">
            <a:extLst>
              <a:ext uri="{FF2B5EF4-FFF2-40B4-BE49-F238E27FC236}">
                <a16:creationId xmlns:a16="http://schemas.microsoft.com/office/drawing/2014/main" id="{CA72EA67-AF94-44C7-BB9D-F2722630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81" y="2491988"/>
            <a:ext cx="1174752" cy="11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18" descr="Smartphones free icon">
            <a:extLst>
              <a:ext uri="{FF2B5EF4-FFF2-40B4-BE49-F238E27FC236}">
                <a16:creationId xmlns:a16="http://schemas.microsoft.com/office/drawing/2014/main" id="{2754BC08-EE74-4C8B-8197-D00CC923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13" y="2525979"/>
            <a:ext cx="1140761" cy="11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20" descr="Desktop free icon">
            <a:extLst>
              <a:ext uri="{FF2B5EF4-FFF2-40B4-BE49-F238E27FC236}">
                <a16:creationId xmlns:a16="http://schemas.microsoft.com/office/drawing/2014/main" id="{962FE878-3BE8-4A08-B8B0-424E72C5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972" y="635000"/>
            <a:ext cx="1140761" cy="11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22" descr="Ipad free icon">
            <a:extLst>
              <a:ext uri="{FF2B5EF4-FFF2-40B4-BE49-F238E27FC236}">
                <a16:creationId xmlns:a16="http://schemas.microsoft.com/office/drawing/2014/main" id="{109D8CDF-24E0-46EF-900D-4F91DEA3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76" y="2569472"/>
            <a:ext cx="1019784" cy="10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矩形 181">
            <a:extLst>
              <a:ext uri="{FF2B5EF4-FFF2-40B4-BE49-F238E27FC236}">
                <a16:creationId xmlns:a16="http://schemas.microsoft.com/office/drawing/2014/main" id="{F3131350-5087-4035-AC05-981B27D93D3B}"/>
              </a:ext>
            </a:extLst>
          </p:cNvPr>
          <p:cNvSpPr/>
          <p:nvPr/>
        </p:nvSpPr>
        <p:spPr>
          <a:xfrm>
            <a:off x="688242" y="525291"/>
            <a:ext cx="73415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Google Shape;85;p18">
            <a:extLst>
              <a:ext uri="{FF2B5EF4-FFF2-40B4-BE49-F238E27FC236}">
                <a16:creationId xmlns:a16="http://schemas.microsoft.com/office/drawing/2014/main" id="{00E5FFFE-6A78-4A21-8B35-CA476472A12A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92562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架構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F4822EDA-A76F-4475-9C80-450485514F22}"/>
              </a:ext>
            </a:extLst>
          </p:cNvPr>
          <p:cNvCxnSpPr>
            <a:stCxn id="1062" idx="3"/>
            <a:endCxn id="1055" idx="1"/>
          </p:cNvCxnSpPr>
          <p:nvPr/>
        </p:nvCxnSpPr>
        <p:spPr>
          <a:xfrm>
            <a:off x="2165260" y="3079364"/>
            <a:ext cx="16064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>
            <a:extLst>
              <a:ext uri="{FF2B5EF4-FFF2-40B4-BE49-F238E27FC236}">
                <a16:creationId xmlns:a16="http://schemas.microsoft.com/office/drawing/2014/main" id="{9247B48C-3C86-4EB4-89D2-971D1A1CE353}"/>
              </a:ext>
            </a:extLst>
          </p:cNvPr>
          <p:cNvCxnSpPr>
            <a:cxnSpLocks/>
            <a:stCxn id="1061" idx="2"/>
            <a:endCxn id="1055" idx="0"/>
          </p:cNvCxnSpPr>
          <p:nvPr/>
        </p:nvCxnSpPr>
        <p:spPr>
          <a:xfrm flipH="1">
            <a:off x="4359057" y="1775761"/>
            <a:ext cx="4296" cy="716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單箭頭接點 224">
            <a:extLst>
              <a:ext uri="{FF2B5EF4-FFF2-40B4-BE49-F238E27FC236}">
                <a16:creationId xmlns:a16="http://schemas.microsoft.com/office/drawing/2014/main" id="{6AE7BAB5-D791-4440-B989-7178D9849AB0}"/>
              </a:ext>
            </a:extLst>
          </p:cNvPr>
          <p:cNvCxnSpPr>
            <a:cxnSpLocks/>
            <a:stCxn id="1055" idx="3"/>
            <a:endCxn id="1060" idx="1"/>
          </p:cNvCxnSpPr>
          <p:nvPr/>
        </p:nvCxnSpPr>
        <p:spPr>
          <a:xfrm>
            <a:off x="4946433" y="3079364"/>
            <a:ext cx="1624480" cy="169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66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5059470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 </a:t>
            </a:r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剛打開的畫面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990DB1-7F18-42A8-9C8A-C2EDC8EE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1042796"/>
            <a:ext cx="2676110" cy="33303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AA70AC-AD4B-4E19-8831-C87816F1CE26}"/>
              </a:ext>
            </a:extLst>
          </p:cNvPr>
          <p:cNvSpPr/>
          <p:nvPr/>
        </p:nvSpPr>
        <p:spPr>
          <a:xfrm>
            <a:off x="3227754" y="1196691"/>
            <a:ext cx="1896696" cy="298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31BFEFCC-0732-4043-A23B-3C22F7B9D6EF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rot="10800000" flipV="1">
            <a:off x="2520950" y="1345916"/>
            <a:ext cx="706804" cy="16063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23;p18">
            <a:extLst>
              <a:ext uri="{FF2B5EF4-FFF2-40B4-BE49-F238E27FC236}">
                <a16:creationId xmlns:a16="http://schemas.microsoft.com/office/drawing/2014/main" id="{BABD5DD8-5916-4505-9701-329DDC86972D}"/>
              </a:ext>
            </a:extLst>
          </p:cNvPr>
          <p:cNvSpPr txBox="1"/>
          <p:nvPr/>
        </p:nvSpPr>
        <p:spPr>
          <a:xfrm>
            <a:off x="1219200" y="1307816"/>
            <a:ext cx="1301750" cy="397468"/>
          </a:xfrm>
          <a:custGeom>
            <a:avLst/>
            <a:gdLst>
              <a:gd name="connsiteX0" fmla="*/ 0 w 1301750"/>
              <a:gd name="connsiteY0" fmla="*/ 0 h 397468"/>
              <a:gd name="connsiteX1" fmla="*/ 650875 w 1301750"/>
              <a:gd name="connsiteY1" fmla="*/ 0 h 397468"/>
              <a:gd name="connsiteX2" fmla="*/ 1301750 w 1301750"/>
              <a:gd name="connsiteY2" fmla="*/ 0 h 397468"/>
              <a:gd name="connsiteX3" fmla="*/ 1301750 w 1301750"/>
              <a:gd name="connsiteY3" fmla="*/ 397468 h 397468"/>
              <a:gd name="connsiteX4" fmla="*/ 637858 w 1301750"/>
              <a:gd name="connsiteY4" fmla="*/ 397468 h 397468"/>
              <a:gd name="connsiteX5" fmla="*/ 0 w 1301750"/>
              <a:gd name="connsiteY5" fmla="*/ 397468 h 397468"/>
              <a:gd name="connsiteX6" fmla="*/ 0 w 1301750"/>
              <a:gd name="connsiteY6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750" h="397468" extrusionOk="0">
                <a:moveTo>
                  <a:pt x="0" y="0"/>
                </a:moveTo>
                <a:cubicBezTo>
                  <a:pt x="306622" y="15241"/>
                  <a:pt x="419400" y="22746"/>
                  <a:pt x="650875" y="0"/>
                </a:cubicBezTo>
                <a:cubicBezTo>
                  <a:pt x="882350" y="-22746"/>
                  <a:pt x="1143910" y="7489"/>
                  <a:pt x="1301750" y="0"/>
                </a:cubicBezTo>
                <a:cubicBezTo>
                  <a:pt x="1302904" y="166460"/>
                  <a:pt x="1296717" y="213352"/>
                  <a:pt x="1301750" y="397468"/>
                </a:cubicBezTo>
                <a:cubicBezTo>
                  <a:pt x="1079189" y="389768"/>
                  <a:pt x="804262" y="404364"/>
                  <a:pt x="637858" y="397468"/>
                </a:cubicBezTo>
                <a:cubicBezTo>
                  <a:pt x="471454" y="390572"/>
                  <a:pt x="300461" y="373424"/>
                  <a:pt x="0" y="397468"/>
                </a:cubicBezTo>
                <a:cubicBezTo>
                  <a:pt x="-18597" y="277668"/>
                  <a:pt x="-3223" y="14048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僅透過</a:t>
            </a:r>
            <a:r>
              <a:rPr lang="zh-TW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使用者</a:t>
            </a:r>
            <a:r>
              <a:rPr lang="en-US" altLang="zh-TW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ID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來辨別使用者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D6628D-E8C4-4415-B8A8-1C514E7854C2}"/>
              </a:ext>
            </a:extLst>
          </p:cNvPr>
          <p:cNvSpPr/>
          <p:nvPr/>
        </p:nvSpPr>
        <p:spPr>
          <a:xfrm>
            <a:off x="3227754" y="2010985"/>
            <a:ext cx="2506296" cy="1325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28914C-73FE-4B0B-8410-E30A4355AEFA}"/>
              </a:ext>
            </a:extLst>
          </p:cNvPr>
          <p:cNvSpPr/>
          <p:nvPr/>
        </p:nvSpPr>
        <p:spPr>
          <a:xfrm>
            <a:off x="3227754" y="1609542"/>
            <a:ext cx="1896696" cy="298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71F9A88A-8E00-4A15-BB12-B60A80F85EA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124450" y="1598133"/>
            <a:ext cx="1130300" cy="16063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23;p18">
            <a:extLst>
              <a:ext uri="{FF2B5EF4-FFF2-40B4-BE49-F238E27FC236}">
                <a16:creationId xmlns:a16="http://schemas.microsoft.com/office/drawing/2014/main" id="{86A980E3-322D-4CF9-933A-6E0EE80A3D51}"/>
              </a:ext>
            </a:extLst>
          </p:cNvPr>
          <p:cNvSpPr txBox="1"/>
          <p:nvPr/>
        </p:nvSpPr>
        <p:spPr>
          <a:xfrm>
            <a:off x="6247423" y="1426232"/>
            <a:ext cx="1301750" cy="397468"/>
          </a:xfrm>
          <a:custGeom>
            <a:avLst/>
            <a:gdLst>
              <a:gd name="connsiteX0" fmla="*/ 0 w 1301750"/>
              <a:gd name="connsiteY0" fmla="*/ 0 h 397468"/>
              <a:gd name="connsiteX1" fmla="*/ 650875 w 1301750"/>
              <a:gd name="connsiteY1" fmla="*/ 0 h 397468"/>
              <a:gd name="connsiteX2" fmla="*/ 1301750 w 1301750"/>
              <a:gd name="connsiteY2" fmla="*/ 0 h 397468"/>
              <a:gd name="connsiteX3" fmla="*/ 1301750 w 1301750"/>
              <a:gd name="connsiteY3" fmla="*/ 397468 h 397468"/>
              <a:gd name="connsiteX4" fmla="*/ 637858 w 1301750"/>
              <a:gd name="connsiteY4" fmla="*/ 397468 h 397468"/>
              <a:gd name="connsiteX5" fmla="*/ 0 w 1301750"/>
              <a:gd name="connsiteY5" fmla="*/ 397468 h 397468"/>
              <a:gd name="connsiteX6" fmla="*/ 0 w 1301750"/>
              <a:gd name="connsiteY6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750" h="397468" extrusionOk="0">
                <a:moveTo>
                  <a:pt x="0" y="0"/>
                </a:moveTo>
                <a:cubicBezTo>
                  <a:pt x="306622" y="15241"/>
                  <a:pt x="419400" y="22746"/>
                  <a:pt x="650875" y="0"/>
                </a:cubicBezTo>
                <a:cubicBezTo>
                  <a:pt x="882350" y="-22746"/>
                  <a:pt x="1143910" y="7489"/>
                  <a:pt x="1301750" y="0"/>
                </a:cubicBezTo>
                <a:cubicBezTo>
                  <a:pt x="1302904" y="166460"/>
                  <a:pt x="1296717" y="213352"/>
                  <a:pt x="1301750" y="397468"/>
                </a:cubicBezTo>
                <a:cubicBezTo>
                  <a:pt x="1079189" y="389768"/>
                  <a:pt x="804262" y="404364"/>
                  <a:pt x="637858" y="397468"/>
                </a:cubicBezTo>
                <a:cubicBezTo>
                  <a:pt x="471454" y="390572"/>
                  <a:pt x="300461" y="373424"/>
                  <a:pt x="0" y="397468"/>
                </a:cubicBezTo>
                <a:cubicBezTo>
                  <a:pt x="-18597" y="277668"/>
                  <a:pt x="-3223" y="14048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確認當前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剪貼簿狀態</a:t>
            </a:r>
            <a:endParaRPr lang="en-US" altLang="zh-TW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A5A4BDDA-9AC9-4B2E-938E-D0CD36FA19B7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rot="10800000">
            <a:off x="2520950" y="2416199"/>
            <a:ext cx="706804" cy="25761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23;p18">
            <a:extLst>
              <a:ext uri="{FF2B5EF4-FFF2-40B4-BE49-F238E27FC236}">
                <a16:creationId xmlns:a16="http://schemas.microsoft.com/office/drawing/2014/main" id="{271AFD5F-1769-4E22-87DF-67E466FDC4FF}"/>
              </a:ext>
            </a:extLst>
          </p:cNvPr>
          <p:cNvSpPr txBox="1"/>
          <p:nvPr/>
        </p:nvSpPr>
        <p:spPr>
          <a:xfrm>
            <a:off x="1219200" y="2217465"/>
            <a:ext cx="1301750" cy="397468"/>
          </a:xfrm>
          <a:custGeom>
            <a:avLst/>
            <a:gdLst>
              <a:gd name="connsiteX0" fmla="*/ 0 w 1301750"/>
              <a:gd name="connsiteY0" fmla="*/ 0 h 397468"/>
              <a:gd name="connsiteX1" fmla="*/ 650875 w 1301750"/>
              <a:gd name="connsiteY1" fmla="*/ 0 h 397468"/>
              <a:gd name="connsiteX2" fmla="*/ 1301750 w 1301750"/>
              <a:gd name="connsiteY2" fmla="*/ 0 h 397468"/>
              <a:gd name="connsiteX3" fmla="*/ 1301750 w 1301750"/>
              <a:gd name="connsiteY3" fmla="*/ 397468 h 397468"/>
              <a:gd name="connsiteX4" fmla="*/ 637858 w 1301750"/>
              <a:gd name="connsiteY4" fmla="*/ 397468 h 397468"/>
              <a:gd name="connsiteX5" fmla="*/ 0 w 1301750"/>
              <a:gd name="connsiteY5" fmla="*/ 397468 h 397468"/>
              <a:gd name="connsiteX6" fmla="*/ 0 w 1301750"/>
              <a:gd name="connsiteY6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750" h="397468" extrusionOk="0">
                <a:moveTo>
                  <a:pt x="0" y="0"/>
                </a:moveTo>
                <a:cubicBezTo>
                  <a:pt x="306622" y="15241"/>
                  <a:pt x="419400" y="22746"/>
                  <a:pt x="650875" y="0"/>
                </a:cubicBezTo>
                <a:cubicBezTo>
                  <a:pt x="882350" y="-22746"/>
                  <a:pt x="1143910" y="7489"/>
                  <a:pt x="1301750" y="0"/>
                </a:cubicBezTo>
                <a:cubicBezTo>
                  <a:pt x="1302904" y="166460"/>
                  <a:pt x="1296717" y="213352"/>
                  <a:pt x="1301750" y="397468"/>
                </a:cubicBezTo>
                <a:cubicBezTo>
                  <a:pt x="1079189" y="389768"/>
                  <a:pt x="804262" y="404364"/>
                  <a:pt x="637858" y="397468"/>
                </a:cubicBezTo>
                <a:cubicBezTo>
                  <a:pt x="471454" y="390572"/>
                  <a:pt x="300461" y="373424"/>
                  <a:pt x="0" y="397468"/>
                </a:cubicBezTo>
                <a:cubicBezTo>
                  <a:pt x="-18597" y="277668"/>
                  <a:pt x="-3223" y="14048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最近五筆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的剪貼簿紀錄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9F2D82-7A7E-42FF-B159-76BB6201BE98}"/>
              </a:ext>
            </a:extLst>
          </p:cNvPr>
          <p:cNvSpPr/>
          <p:nvPr/>
        </p:nvSpPr>
        <p:spPr>
          <a:xfrm>
            <a:off x="3238818" y="3384735"/>
            <a:ext cx="2506296" cy="8697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A69B69FB-DE3B-4DA0-AC58-A9AAD524742E}"/>
              </a:ext>
            </a:extLst>
          </p:cNvPr>
          <p:cNvCxnSpPr>
            <a:cxnSpLocks/>
          </p:cNvCxnSpPr>
          <p:nvPr/>
        </p:nvCxnSpPr>
        <p:spPr>
          <a:xfrm flipV="1">
            <a:off x="5745114" y="3727450"/>
            <a:ext cx="573136" cy="9216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223;p18">
            <a:extLst>
              <a:ext uri="{FF2B5EF4-FFF2-40B4-BE49-F238E27FC236}">
                <a16:creationId xmlns:a16="http://schemas.microsoft.com/office/drawing/2014/main" id="{7FCF8A1C-6E9B-4707-B9AE-6BAE39A7346E}"/>
              </a:ext>
            </a:extLst>
          </p:cNvPr>
          <p:cNvSpPr txBox="1"/>
          <p:nvPr/>
        </p:nvSpPr>
        <p:spPr>
          <a:xfrm>
            <a:off x="6247423" y="3528716"/>
            <a:ext cx="1301750" cy="397468"/>
          </a:xfrm>
          <a:custGeom>
            <a:avLst/>
            <a:gdLst>
              <a:gd name="connsiteX0" fmla="*/ 0 w 1301750"/>
              <a:gd name="connsiteY0" fmla="*/ 0 h 397468"/>
              <a:gd name="connsiteX1" fmla="*/ 650875 w 1301750"/>
              <a:gd name="connsiteY1" fmla="*/ 0 h 397468"/>
              <a:gd name="connsiteX2" fmla="*/ 1301750 w 1301750"/>
              <a:gd name="connsiteY2" fmla="*/ 0 h 397468"/>
              <a:gd name="connsiteX3" fmla="*/ 1301750 w 1301750"/>
              <a:gd name="connsiteY3" fmla="*/ 397468 h 397468"/>
              <a:gd name="connsiteX4" fmla="*/ 637858 w 1301750"/>
              <a:gd name="connsiteY4" fmla="*/ 397468 h 397468"/>
              <a:gd name="connsiteX5" fmla="*/ 0 w 1301750"/>
              <a:gd name="connsiteY5" fmla="*/ 397468 h 397468"/>
              <a:gd name="connsiteX6" fmla="*/ 0 w 1301750"/>
              <a:gd name="connsiteY6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1750" h="397468" extrusionOk="0">
                <a:moveTo>
                  <a:pt x="0" y="0"/>
                </a:moveTo>
                <a:cubicBezTo>
                  <a:pt x="306622" y="15241"/>
                  <a:pt x="419400" y="22746"/>
                  <a:pt x="650875" y="0"/>
                </a:cubicBezTo>
                <a:cubicBezTo>
                  <a:pt x="882350" y="-22746"/>
                  <a:pt x="1143910" y="7489"/>
                  <a:pt x="1301750" y="0"/>
                </a:cubicBezTo>
                <a:cubicBezTo>
                  <a:pt x="1302904" y="166460"/>
                  <a:pt x="1296717" y="213352"/>
                  <a:pt x="1301750" y="397468"/>
                </a:cubicBezTo>
                <a:cubicBezTo>
                  <a:pt x="1079189" y="389768"/>
                  <a:pt x="804262" y="404364"/>
                  <a:pt x="637858" y="397468"/>
                </a:cubicBezTo>
                <a:cubicBezTo>
                  <a:pt x="471454" y="390572"/>
                  <a:pt x="300461" y="373424"/>
                  <a:pt x="0" y="397468"/>
                </a:cubicBezTo>
                <a:cubicBezTo>
                  <a:pt x="-18597" y="277668"/>
                  <a:pt x="-3223" y="14048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讓程式</a:t>
            </a:r>
            <a:r>
              <a:rPr lang="zh-TW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方便使用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的設定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724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8CC6EA51-C7DC-41ED-8A34-340BDB2BF463}"/>
              </a:ext>
            </a:extLst>
          </p:cNvPr>
          <p:cNvGrpSpPr/>
          <p:nvPr/>
        </p:nvGrpSpPr>
        <p:grpSpPr>
          <a:xfrm>
            <a:off x="1166610" y="1539889"/>
            <a:ext cx="2409071" cy="3034094"/>
            <a:chOff x="1166610" y="1539889"/>
            <a:chExt cx="2409071" cy="3034094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37FEDFE-6EF8-4494-A712-AC940015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610" y="1539889"/>
              <a:ext cx="2409071" cy="3034094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CDDF82AE-500C-4E23-8D8D-D2D74161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7241" y="3391898"/>
              <a:ext cx="2219059" cy="276264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281A6C7-EFE8-466A-914D-89C204C6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777" y="1128146"/>
            <a:ext cx="2829320" cy="6954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4" name="Picture 6" descr="Click">
            <a:extLst>
              <a:ext uri="{FF2B5EF4-FFF2-40B4-BE49-F238E27FC236}">
                <a16:creationId xmlns:a16="http://schemas.microsoft.com/office/drawing/2014/main" id="{284B7E0E-1271-4B47-91F8-AE1EBDB1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418" y="1495995"/>
            <a:ext cx="412748" cy="4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6F80BD-1BF3-4B24-A8DC-393B4BA2A7D0}"/>
              </a:ext>
            </a:extLst>
          </p:cNvPr>
          <p:cNvSpPr/>
          <p:nvPr/>
        </p:nvSpPr>
        <p:spPr>
          <a:xfrm>
            <a:off x="2184400" y="2070116"/>
            <a:ext cx="914400" cy="279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A0F15BFF-CFA1-4C67-8BBE-4A8360B60E90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rot="10800000" flipV="1">
            <a:off x="3098801" y="1475857"/>
            <a:ext cx="1171977" cy="73396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98;p37">
            <a:extLst>
              <a:ext uri="{FF2B5EF4-FFF2-40B4-BE49-F238E27FC236}">
                <a16:creationId xmlns:a16="http://schemas.microsoft.com/office/drawing/2014/main" id="{BAB087E1-0A85-4860-97B9-89FB33B05CFA}"/>
              </a:ext>
            </a:extLst>
          </p:cNvPr>
          <p:cNvSpPr txBox="1"/>
          <p:nvPr/>
        </p:nvSpPr>
        <p:spPr>
          <a:xfrm>
            <a:off x="983568" y="962109"/>
            <a:ext cx="408061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有複製的動作就會顯示目前剪貼簿的內容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5B17600-5BFC-49AA-B83D-5ABAD39B227A}"/>
              </a:ext>
            </a:extLst>
          </p:cNvPr>
          <p:cNvSpPr/>
          <p:nvPr/>
        </p:nvSpPr>
        <p:spPr>
          <a:xfrm>
            <a:off x="3906460" y="3049983"/>
            <a:ext cx="714375" cy="244497"/>
          </a:xfrm>
          <a:prstGeom prst="rightArrow">
            <a:avLst>
              <a:gd name="adj1" fmla="val 3052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398209-FABC-4247-B68D-80A4FF8F0EFB}"/>
              </a:ext>
            </a:extLst>
          </p:cNvPr>
          <p:cNvGrpSpPr/>
          <p:nvPr/>
        </p:nvGrpSpPr>
        <p:grpSpPr>
          <a:xfrm>
            <a:off x="4682649" y="1908743"/>
            <a:ext cx="2226873" cy="2759990"/>
            <a:chOff x="4682649" y="1908743"/>
            <a:chExt cx="2226873" cy="275999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DBB0B2F-4AB9-4956-9FCA-4B2C7BF39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2649" y="1908743"/>
              <a:ext cx="2226873" cy="275999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EC76B7C-5111-4CED-9424-81E19ED9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6276" y="3250597"/>
              <a:ext cx="1994741" cy="497489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4883204-FECF-4187-9BDA-ADB74615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6210" y="2921077"/>
              <a:ext cx="2019750" cy="367661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6675C85B-5558-4D1D-B5C5-69E4FB08EF68}"/>
              </a:ext>
            </a:extLst>
          </p:cNvPr>
          <p:cNvSpPr/>
          <p:nvPr/>
        </p:nvSpPr>
        <p:spPr>
          <a:xfrm>
            <a:off x="4801333" y="3068326"/>
            <a:ext cx="1994741" cy="1822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Google Shape;2998;p37">
            <a:extLst>
              <a:ext uri="{FF2B5EF4-FFF2-40B4-BE49-F238E27FC236}">
                <a16:creationId xmlns:a16="http://schemas.microsoft.com/office/drawing/2014/main" id="{5E50C524-6C73-4C10-A527-DDCCCB4FCED3}"/>
              </a:ext>
            </a:extLst>
          </p:cNvPr>
          <p:cNvSpPr txBox="1"/>
          <p:nvPr/>
        </p:nvSpPr>
        <p:spPr>
          <a:xfrm>
            <a:off x="7013083" y="3041838"/>
            <a:ext cx="1571101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每隔幾秒會刷新到介面上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2186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Google Shape;2998;p37">
            <a:extLst>
              <a:ext uri="{FF2B5EF4-FFF2-40B4-BE49-F238E27FC236}">
                <a16:creationId xmlns:a16="http://schemas.microsoft.com/office/drawing/2014/main" id="{3D344A27-755C-4AD6-AFD4-55C859501BE9}"/>
              </a:ext>
            </a:extLst>
          </p:cNvPr>
          <p:cNvSpPr txBox="1"/>
          <p:nvPr/>
        </p:nvSpPr>
        <p:spPr>
          <a:xfrm>
            <a:off x="1799234" y="1033241"/>
            <a:ext cx="5795366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使用者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1124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登入，資料庫會顯示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使用者</a:t>
            </a:r>
            <a:r>
              <a:rPr lang="en-US" altLang="zh-TW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1124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最新的五筆剪貼簿資訊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3589BD-89F3-4209-832D-0EF0E24B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74" y="1460849"/>
            <a:ext cx="2423526" cy="302090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8C5033-EEA1-4FDC-94B7-FEB93F8445D3}"/>
              </a:ext>
            </a:extLst>
          </p:cNvPr>
          <p:cNvSpPr/>
          <p:nvPr/>
        </p:nvSpPr>
        <p:spPr>
          <a:xfrm>
            <a:off x="2839426" y="2308475"/>
            <a:ext cx="881674" cy="1234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CC055ED-878F-4881-AFB4-3877DEA876B3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>
            <a:off x="1799234" y="1156692"/>
            <a:ext cx="1040192" cy="1769197"/>
          </a:xfrm>
          <a:prstGeom prst="bentConnector3">
            <a:avLst>
              <a:gd name="adj1" fmla="val 12197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7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>
            <a:extLst>
              <a:ext uri="{FF2B5EF4-FFF2-40B4-BE49-F238E27FC236}">
                <a16:creationId xmlns:a16="http://schemas.microsoft.com/office/drawing/2014/main" id="{34D9C3CB-E444-44F3-B526-13902D87CB40}"/>
              </a:ext>
            </a:extLst>
          </p:cNvPr>
          <p:cNvGrpSpPr/>
          <p:nvPr/>
        </p:nvGrpSpPr>
        <p:grpSpPr>
          <a:xfrm>
            <a:off x="1521527" y="1583603"/>
            <a:ext cx="2226873" cy="2759990"/>
            <a:chOff x="4682649" y="1908743"/>
            <a:chExt cx="2226873" cy="275999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5F5C9E6-24E0-4E4B-869E-2784F397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649" y="1908743"/>
              <a:ext cx="2226873" cy="275999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5BB8B12-DF04-4843-8FCB-0CDAE387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276" y="3250597"/>
              <a:ext cx="1994741" cy="497489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CD998AF7-1973-4018-ADD7-52D2D11F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210" y="2921077"/>
              <a:ext cx="2019750" cy="367661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C15F9-26A3-44D7-B368-70CEB11F6BFA}"/>
              </a:ext>
            </a:extLst>
          </p:cNvPr>
          <p:cNvSpPr/>
          <p:nvPr/>
        </p:nvSpPr>
        <p:spPr>
          <a:xfrm>
            <a:off x="3252760" y="1812335"/>
            <a:ext cx="220296" cy="244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BFC6924E-624F-4BD2-81B9-2C6E0120922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16200000" flipV="1">
            <a:off x="3011092" y="1460519"/>
            <a:ext cx="441921" cy="261712"/>
          </a:xfrm>
          <a:prstGeom prst="bentConnector3">
            <a:avLst>
              <a:gd name="adj1" fmla="val 6293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23;p18">
            <a:extLst>
              <a:ext uri="{FF2B5EF4-FFF2-40B4-BE49-F238E27FC236}">
                <a16:creationId xmlns:a16="http://schemas.microsoft.com/office/drawing/2014/main" id="{B38BD8BC-59E9-46AA-979A-89AF4119D549}"/>
              </a:ext>
            </a:extLst>
          </p:cNvPr>
          <p:cNvSpPr txBox="1"/>
          <p:nvPr/>
        </p:nvSpPr>
        <p:spPr>
          <a:xfrm>
            <a:off x="1987759" y="972946"/>
            <a:ext cx="2226873" cy="397468"/>
          </a:xfrm>
          <a:custGeom>
            <a:avLst/>
            <a:gdLst>
              <a:gd name="connsiteX0" fmla="*/ 0 w 2226873"/>
              <a:gd name="connsiteY0" fmla="*/ 0 h 397468"/>
              <a:gd name="connsiteX1" fmla="*/ 556718 w 2226873"/>
              <a:gd name="connsiteY1" fmla="*/ 0 h 397468"/>
              <a:gd name="connsiteX2" fmla="*/ 1135705 w 2226873"/>
              <a:gd name="connsiteY2" fmla="*/ 0 h 397468"/>
              <a:gd name="connsiteX3" fmla="*/ 1647886 w 2226873"/>
              <a:gd name="connsiteY3" fmla="*/ 0 h 397468"/>
              <a:gd name="connsiteX4" fmla="*/ 2226873 w 2226873"/>
              <a:gd name="connsiteY4" fmla="*/ 0 h 397468"/>
              <a:gd name="connsiteX5" fmla="*/ 2226873 w 2226873"/>
              <a:gd name="connsiteY5" fmla="*/ 397468 h 397468"/>
              <a:gd name="connsiteX6" fmla="*/ 1714692 w 2226873"/>
              <a:gd name="connsiteY6" fmla="*/ 397468 h 397468"/>
              <a:gd name="connsiteX7" fmla="*/ 1202511 w 2226873"/>
              <a:gd name="connsiteY7" fmla="*/ 397468 h 397468"/>
              <a:gd name="connsiteX8" fmla="*/ 645793 w 2226873"/>
              <a:gd name="connsiteY8" fmla="*/ 397468 h 397468"/>
              <a:gd name="connsiteX9" fmla="*/ 0 w 2226873"/>
              <a:gd name="connsiteY9" fmla="*/ 397468 h 397468"/>
              <a:gd name="connsiteX10" fmla="*/ 0 w 2226873"/>
              <a:gd name="connsiteY10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6873" h="397468" extrusionOk="0">
                <a:moveTo>
                  <a:pt x="0" y="0"/>
                </a:moveTo>
                <a:cubicBezTo>
                  <a:pt x="259505" y="11059"/>
                  <a:pt x="310325" y="13138"/>
                  <a:pt x="556718" y="0"/>
                </a:cubicBezTo>
                <a:cubicBezTo>
                  <a:pt x="803111" y="-13138"/>
                  <a:pt x="930213" y="19721"/>
                  <a:pt x="1135705" y="0"/>
                </a:cubicBezTo>
                <a:cubicBezTo>
                  <a:pt x="1341197" y="-19721"/>
                  <a:pt x="1432363" y="14815"/>
                  <a:pt x="1647886" y="0"/>
                </a:cubicBezTo>
                <a:cubicBezTo>
                  <a:pt x="1863409" y="-14815"/>
                  <a:pt x="1996060" y="7631"/>
                  <a:pt x="2226873" y="0"/>
                </a:cubicBezTo>
                <a:cubicBezTo>
                  <a:pt x="2207919" y="190413"/>
                  <a:pt x="2222612" y="261803"/>
                  <a:pt x="2226873" y="397468"/>
                </a:cubicBezTo>
                <a:cubicBezTo>
                  <a:pt x="2007730" y="410577"/>
                  <a:pt x="1900484" y="376695"/>
                  <a:pt x="1714692" y="397468"/>
                </a:cubicBezTo>
                <a:cubicBezTo>
                  <a:pt x="1528900" y="418241"/>
                  <a:pt x="1329464" y="416821"/>
                  <a:pt x="1202511" y="397468"/>
                </a:cubicBezTo>
                <a:cubicBezTo>
                  <a:pt x="1075558" y="378115"/>
                  <a:pt x="863072" y="397829"/>
                  <a:pt x="645793" y="397468"/>
                </a:cubicBezTo>
                <a:cubicBezTo>
                  <a:pt x="428514" y="397107"/>
                  <a:pt x="147143" y="426803"/>
                  <a:pt x="0" y="397468"/>
                </a:cubicBezTo>
                <a:cubicBezTo>
                  <a:pt x="-18085" y="203097"/>
                  <a:pt x="10747" y="87382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按下查看剪貼簿歷史紀錄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194ACC1-4AFB-43DF-BE40-A4FD9331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394" y="1752708"/>
            <a:ext cx="2070439" cy="2326630"/>
          </a:xfrm>
          <a:prstGeom prst="rect">
            <a:avLst/>
          </a:prstGeom>
        </p:spPr>
      </p:pic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61394A5C-D456-4CB9-A8B5-FAD43BB9E382}"/>
              </a:ext>
            </a:extLst>
          </p:cNvPr>
          <p:cNvSpPr/>
          <p:nvPr/>
        </p:nvSpPr>
        <p:spPr>
          <a:xfrm>
            <a:off x="4312577" y="2253675"/>
            <a:ext cx="579391" cy="225061"/>
          </a:xfrm>
          <a:prstGeom prst="rightArrow">
            <a:avLst>
              <a:gd name="adj1" fmla="val 3052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Google Shape;223;p18">
            <a:extLst>
              <a:ext uri="{FF2B5EF4-FFF2-40B4-BE49-F238E27FC236}">
                <a16:creationId xmlns:a16="http://schemas.microsoft.com/office/drawing/2014/main" id="{D9838482-B1A2-418E-94E5-F15AD821C6EF}"/>
              </a:ext>
            </a:extLst>
          </p:cNvPr>
          <p:cNvSpPr txBox="1"/>
          <p:nvPr/>
        </p:nvSpPr>
        <p:spPr>
          <a:xfrm>
            <a:off x="5161278" y="1037310"/>
            <a:ext cx="2552201" cy="397468"/>
          </a:xfrm>
          <a:custGeom>
            <a:avLst/>
            <a:gdLst>
              <a:gd name="connsiteX0" fmla="*/ 0 w 2552201"/>
              <a:gd name="connsiteY0" fmla="*/ 0 h 397468"/>
              <a:gd name="connsiteX1" fmla="*/ 638050 w 2552201"/>
              <a:gd name="connsiteY1" fmla="*/ 0 h 397468"/>
              <a:gd name="connsiteX2" fmla="*/ 1301623 w 2552201"/>
              <a:gd name="connsiteY2" fmla="*/ 0 h 397468"/>
              <a:gd name="connsiteX3" fmla="*/ 1888629 w 2552201"/>
              <a:gd name="connsiteY3" fmla="*/ 0 h 397468"/>
              <a:gd name="connsiteX4" fmla="*/ 2552201 w 2552201"/>
              <a:gd name="connsiteY4" fmla="*/ 0 h 397468"/>
              <a:gd name="connsiteX5" fmla="*/ 2552201 w 2552201"/>
              <a:gd name="connsiteY5" fmla="*/ 397468 h 397468"/>
              <a:gd name="connsiteX6" fmla="*/ 1965195 w 2552201"/>
              <a:gd name="connsiteY6" fmla="*/ 397468 h 397468"/>
              <a:gd name="connsiteX7" fmla="*/ 1378189 w 2552201"/>
              <a:gd name="connsiteY7" fmla="*/ 397468 h 397468"/>
              <a:gd name="connsiteX8" fmla="*/ 740138 w 2552201"/>
              <a:gd name="connsiteY8" fmla="*/ 397468 h 397468"/>
              <a:gd name="connsiteX9" fmla="*/ 0 w 2552201"/>
              <a:gd name="connsiteY9" fmla="*/ 397468 h 397468"/>
              <a:gd name="connsiteX10" fmla="*/ 0 w 2552201"/>
              <a:gd name="connsiteY10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2201" h="397468" extrusionOk="0">
                <a:moveTo>
                  <a:pt x="0" y="0"/>
                </a:moveTo>
                <a:cubicBezTo>
                  <a:pt x="317303" y="-21706"/>
                  <a:pt x="487824" y="-13233"/>
                  <a:pt x="638050" y="0"/>
                </a:cubicBezTo>
                <a:cubicBezTo>
                  <a:pt x="788276" y="13233"/>
                  <a:pt x="1077850" y="-9642"/>
                  <a:pt x="1301623" y="0"/>
                </a:cubicBezTo>
                <a:cubicBezTo>
                  <a:pt x="1525396" y="9642"/>
                  <a:pt x="1704975" y="21019"/>
                  <a:pt x="1888629" y="0"/>
                </a:cubicBezTo>
                <a:cubicBezTo>
                  <a:pt x="2072283" y="-21019"/>
                  <a:pt x="2382062" y="-29515"/>
                  <a:pt x="2552201" y="0"/>
                </a:cubicBezTo>
                <a:cubicBezTo>
                  <a:pt x="2533247" y="190413"/>
                  <a:pt x="2547940" y="261803"/>
                  <a:pt x="2552201" y="397468"/>
                </a:cubicBezTo>
                <a:cubicBezTo>
                  <a:pt x="2307452" y="413195"/>
                  <a:pt x="2196853" y="379201"/>
                  <a:pt x="1965195" y="397468"/>
                </a:cubicBezTo>
                <a:cubicBezTo>
                  <a:pt x="1733537" y="415735"/>
                  <a:pt x="1554056" y="416565"/>
                  <a:pt x="1378189" y="397468"/>
                </a:cubicBezTo>
                <a:cubicBezTo>
                  <a:pt x="1202322" y="378371"/>
                  <a:pt x="1042258" y="385207"/>
                  <a:pt x="740138" y="397468"/>
                </a:cubicBezTo>
                <a:cubicBezTo>
                  <a:pt x="438018" y="409729"/>
                  <a:pt x="316863" y="432039"/>
                  <a:pt x="0" y="397468"/>
                </a:cubicBezTo>
                <a:cubicBezTo>
                  <a:pt x="-18085" y="203097"/>
                  <a:pt x="10747" y="87382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這邊就會顯示更多更詳細的歷史訊息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1D5EB6-9420-4A61-9D16-436A41DD0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885" y="2478736"/>
            <a:ext cx="1988588" cy="22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194ACC1-4AFB-43DF-BE40-A4FD9331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90" y="1210188"/>
            <a:ext cx="2423274" cy="272312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F8433B8-79B2-4E74-BF23-F09E25232DAE}"/>
              </a:ext>
            </a:extLst>
          </p:cNvPr>
          <p:cNvSpPr/>
          <p:nvPr/>
        </p:nvSpPr>
        <p:spPr>
          <a:xfrm>
            <a:off x="3226012" y="2994900"/>
            <a:ext cx="368757" cy="388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9118DB-8278-46C4-A3D0-6DE8D247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20" y="3006270"/>
            <a:ext cx="2086266" cy="1305107"/>
          </a:xfrm>
          <a:prstGeom prst="rect">
            <a:avLst/>
          </a:prstGeom>
        </p:spPr>
      </p:pic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C66EC3DC-01AC-46C3-A54A-6A50A4AB2779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3594769" y="1524632"/>
            <a:ext cx="772751" cy="1664687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998;p37">
            <a:extLst>
              <a:ext uri="{FF2B5EF4-FFF2-40B4-BE49-F238E27FC236}">
                <a16:creationId xmlns:a16="http://schemas.microsoft.com/office/drawing/2014/main" id="{89FADEE7-E75A-475D-87FC-52B78E008F7B}"/>
              </a:ext>
            </a:extLst>
          </p:cNvPr>
          <p:cNvSpPr txBox="1"/>
          <p:nvPr/>
        </p:nvSpPr>
        <p:spPr>
          <a:xfrm>
            <a:off x="4367520" y="1401182"/>
            <a:ext cx="2205417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按了會直接複製到剪貼簿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4055594-1482-473B-B30E-6AD855822671}"/>
              </a:ext>
            </a:extLst>
          </p:cNvPr>
          <p:cNvSpPr/>
          <p:nvPr/>
        </p:nvSpPr>
        <p:spPr>
          <a:xfrm>
            <a:off x="2799727" y="2991034"/>
            <a:ext cx="368757" cy="388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DC519575-1DA4-474A-A132-7191954063CF}"/>
              </a:ext>
            </a:extLst>
          </p:cNvPr>
          <p:cNvCxnSpPr>
            <a:cxnSpLocks/>
            <a:stCxn id="27" idx="2"/>
            <a:endCxn id="5" idx="1"/>
          </p:cNvCxnSpPr>
          <p:nvPr/>
        </p:nvCxnSpPr>
        <p:spPr>
          <a:xfrm rot="16200000" flipH="1">
            <a:off x="3536337" y="2827641"/>
            <a:ext cx="278952" cy="138341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998;p37">
            <a:extLst>
              <a:ext uri="{FF2B5EF4-FFF2-40B4-BE49-F238E27FC236}">
                <a16:creationId xmlns:a16="http://schemas.microsoft.com/office/drawing/2014/main" id="{F3CE347D-6682-43E1-AB20-2CE63AA8FB07}"/>
              </a:ext>
            </a:extLst>
          </p:cNvPr>
          <p:cNvSpPr txBox="1"/>
          <p:nvPr/>
        </p:nvSpPr>
        <p:spPr>
          <a:xfrm>
            <a:off x="4367520" y="2566885"/>
            <a:ext cx="2205417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另一個是超連結按鈕 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若不是超連結會再跳出一個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cs typeface="Fira Sans Extra Condensed SemiBold"/>
                <a:sym typeface="Fira Sans Extra Condensed SemiBold"/>
              </a:rPr>
              <a:t>Message box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324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77BA3B-E46F-4F1D-80D3-5B729DAE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19" y="728075"/>
            <a:ext cx="2806966" cy="35016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EE9F65-BDA3-422B-B919-555C777F0FCA}"/>
              </a:ext>
            </a:extLst>
          </p:cNvPr>
          <p:cNvSpPr/>
          <p:nvPr/>
        </p:nvSpPr>
        <p:spPr>
          <a:xfrm>
            <a:off x="3464832" y="3168649"/>
            <a:ext cx="1221468" cy="1011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Google Shape;223;p18">
            <a:extLst>
              <a:ext uri="{FF2B5EF4-FFF2-40B4-BE49-F238E27FC236}">
                <a16:creationId xmlns:a16="http://schemas.microsoft.com/office/drawing/2014/main" id="{16B3C6C3-7480-4534-B500-95B79CD6C68F}"/>
              </a:ext>
            </a:extLst>
          </p:cNvPr>
          <p:cNvSpPr txBox="1"/>
          <p:nvPr/>
        </p:nvSpPr>
        <p:spPr>
          <a:xfrm>
            <a:off x="688242" y="2191244"/>
            <a:ext cx="2078350" cy="1521417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額外功能設計</a:t>
            </a:r>
            <a:endParaRPr lang="en-US" altLang="zh-TW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讓</a:t>
            </a:r>
            <a:r>
              <a:rPr lang="en-US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windows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端複製最新剪貼簿內容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自動開啟剪貼簿網頁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自動儲存歷史剪貼簿照片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45E5EC04-CECC-4D71-846B-F2759CCD8D68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2766592" y="2951954"/>
            <a:ext cx="698240" cy="72260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9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1D66386-5F08-485E-97D7-77D1EF79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38" y="1367258"/>
            <a:ext cx="2464619" cy="31056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869656-6EE5-4AFA-99CB-84002DEB7045}"/>
              </a:ext>
            </a:extLst>
          </p:cNvPr>
          <p:cNvSpPr/>
          <p:nvPr/>
        </p:nvSpPr>
        <p:spPr>
          <a:xfrm>
            <a:off x="688242" y="525291"/>
            <a:ext cx="1400908" cy="194576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5;p18">
            <a:extLst>
              <a:ext uri="{FF2B5EF4-FFF2-40B4-BE49-F238E27FC236}">
                <a16:creationId xmlns:a16="http://schemas.microsoft.com/office/drawing/2014/main" id="{F3F04CB7-F9C1-4815-8B1C-15D0F012C7A6}"/>
              </a:ext>
            </a:extLst>
          </p:cNvPr>
          <p:cNvSpPr txBox="1">
            <a:spLocks/>
          </p:cNvSpPr>
          <p:nvPr/>
        </p:nvSpPr>
        <p:spPr>
          <a:xfrm>
            <a:off x="579330" y="155595"/>
            <a:ext cx="1791816" cy="47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使用介面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581D5C-F438-4FBC-B46A-E0BCA89C80A2}"/>
              </a:ext>
            </a:extLst>
          </p:cNvPr>
          <p:cNvSpPr/>
          <p:nvPr/>
        </p:nvSpPr>
        <p:spPr>
          <a:xfrm>
            <a:off x="3321050" y="1641784"/>
            <a:ext cx="251879" cy="244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8E029C61-5C36-4DC0-90C7-BB49B8AFE3F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572929" y="1763879"/>
            <a:ext cx="373474" cy="9614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3;p18">
            <a:extLst>
              <a:ext uri="{FF2B5EF4-FFF2-40B4-BE49-F238E27FC236}">
                <a16:creationId xmlns:a16="http://schemas.microsoft.com/office/drawing/2014/main" id="{0E77E6E9-29EC-4140-9758-61EB74F554F9}"/>
              </a:ext>
            </a:extLst>
          </p:cNvPr>
          <p:cNvSpPr txBox="1"/>
          <p:nvPr/>
        </p:nvSpPr>
        <p:spPr>
          <a:xfrm>
            <a:off x="3946403" y="2526629"/>
            <a:ext cx="825578" cy="397468"/>
          </a:xfrm>
          <a:custGeom>
            <a:avLst/>
            <a:gdLst>
              <a:gd name="connsiteX0" fmla="*/ 0 w 825578"/>
              <a:gd name="connsiteY0" fmla="*/ 0 h 397468"/>
              <a:gd name="connsiteX1" fmla="*/ 412789 w 825578"/>
              <a:gd name="connsiteY1" fmla="*/ 0 h 397468"/>
              <a:gd name="connsiteX2" fmla="*/ 825578 w 825578"/>
              <a:gd name="connsiteY2" fmla="*/ 0 h 397468"/>
              <a:gd name="connsiteX3" fmla="*/ 825578 w 825578"/>
              <a:gd name="connsiteY3" fmla="*/ 397468 h 397468"/>
              <a:gd name="connsiteX4" fmla="*/ 404533 w 825578"/>
              <a:gd name="connsiteY4" fmla="*/ 397468 h 397468"/>
              <a:gd name="connsiteX5" fmla="*/ 0 w 825578"/>
              <a:gd name="connsiteY5" fmla="*/ 397468 h 397468"/>
              <a:gd name="connsiteX6" fmla="*/ 0 w 825578"/>
              <a:gd name="connsiteY6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578" h="397468" extrusionOk="0">
                <a:moveTo>
                  <a:pt x="0" y="0"/>
                </a:moveTo>
                <a:cubicBezTo>
                  <a:pt x="198531" y="-5692"/>
                  <a:pt x="308956" y="-14272"/>
                  <a:pt x="412789" y="0"/>
                </a:cubicBezTo>
                <a:cubicBezTo>
                  <a:pt x="516622" y="14272"/>
                  <a:pt x="625418" y="-18373"/>
                  <a:pt x="825578" y="0"/>
                </a:cubicBezTo>
                <a:cubicBezTo>
                  <a:pt x="826732" y="166460"/>
                  <a:pt x="820545" y="213352"/>
                  <a:pt x="825578" y="397468"/>
                </a:cubicBezTo>
                <a:cubicBezTo>
                  <a:pt x="672963" y="405682"/>
                  <a:pt x="584371" y="412099"/>
                  <a:pt x="404533" y="397468"/>
                </a:cubicBezTo>
                <a:cubicBezTo>
                  <a:pt x="224695" y="382837"/>
                  <a:pt x="141336" y="414892"/>
                  <a:pt x="0" y="397468"/>
                </a:cubicBezTo>
                <a:cubicBezTo>
                  <a:pt x="-18597" y="277668"/>
                  <a:pt x="-3223" y="14048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登出按鈕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C3D16BF7-1B60-4455-AD7F-014FD575D2B2}"/>
              </a:ext>
            </a:extLst>
          </p:cNvPr>
          <p:cNvSpPr/>
          <p:nvPr/>
        </p:nvSpPr>
        <p:spPr>
          <a:xfrm>
            <a:off x="4771981" y="2612832"/>
            <a:ext cx="579391" cy="225061"/>
          </a:xfrm>
          <a:prstGeom prst="rightArrow">
            <a:avLst>
              <a:gd name="adj1" fmla="val 24878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A219E4-4333-4523-AFA9-916F3F9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45" y="1316030"/>
            <a:ext cx="2571618" cy="3216133"/>
          </a:xfrm>
          <a:prstGeom prst="rect">
            <a:avLst/>
          </a:prstGeom>
        </p:spPr>
      </p:pic>
      <p:sp>
        <p:nvSpPr>
          <p:cNvPr id="19" name="Google Shape;223;p18">
            <a:extLst>
              <a:ext uri="{FF2B5EF4-FFF2-40B4-BE49-F238E27FC236}">
                <a16:creationId xmlns:a16="http://schemas.microsoft.com/office/drawing/2014/main" id="{D4A99BDD-8CB4-4639-B713-1E83760F2986}"/>
              </a:ext>
            </a:extLst>
          </p:cNvPr>
          <p:cNvSpPr txBox="1"/>
          <p:nvPr/>
        </p:nvSpPr>
        <p:spPr>
          <a:xfrm>
            <a:off x="5826780" y="802394"/>
            <a:ext cx="1986947" cy="397468"/>
          </a:xfrm>
          <a:custGeom>
            <a:avLst/>
            <a:gdLst>
              <a:gd name="connsiteX0" fmla="*/ 0 w 1986947"/>
              <a:gd name="connsiteY0" fmla="*/ 0 h 397468"/>
              <a:gd name="connsiteX1" fmla="*/ 662316 w 1986947"/>
              <a:gd name="connsiteY1" fmla="*/ 0 h 397468"/>
              <a:gd name="connsiteX2" fmla="*/ 1344501 w 1986947"/>
              <a:gd name="connsiteY2" fmla="*/ 0 h 397468"/>
              <a:gd name="connsiteX3" fmla="*/ 1986947 w 1986947"/>
              <a:gd name="connsiteY3" fmla="*/ 0 h 397468"/>
              <a:gd name="connsiteX4" fmla="*/ 1986947 w 1986947"/>
              <a:gd name="connsiteY4" fmla="*/ 397468 h 397468"/>
              <a:gd name="connsiteX5" fmla="*/ 1324631 w 1986947"/>
              <a:gd name="connsiteY5" fmla="*/ 397468 h 397468"/>
              <a:gd name="connsiteX6" fmla="*/ 721924 w 1986947"/>
              <a:gd name="connsiteY6" fmla="*/ 397468 h 397468"/>
              <a:gd name="connsiteX7" fmla="*/ 0 w 1986947"/>
              <a:gd name="connsiteY7" fmla="*/ 397468 h 397468"/>
              <a:gd name="connsiteX8" fmla="*/ 0 w 1986947"/>
              <a:gd name="connsiteY8" fmla="*/ 0 h 39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6947" h="397468" extrusionOk="0">
                <a:moveTo>
                  <a:pt x="0" y="0"/>
                </a:moveTo>
                <a:cubicBezTo>
                  <a:pt x="254560" y="-27417"/>
                  <a:pt x="413894" y="-29937"/>
                  <a:pt x="662316" y="0"/>
                </a:cubicBezTo>
                <a:cubicBezTo>
                  <a:pt x="910738" y="29937"/>
                  <a:pt x="1062361" y="-17710"/>
                  <a:pt x="1344501" y="0"/>
                </a:cubicBezTo>
                <a:cubicBezTo>
                  <a:pt x="1626642" y="17710"/>
                  <a:pt x="1691446" y="25433"/>
                  <a:pt x="1986947" y="0"/>
                </a:cubicBezTo>
                <a:cubicBezTo>
                  <a:pt x="1998250" y="157719"/>
                  <a:pt x="2006162" y="252180"/>
                  <a:pt x="1986947" y="397468"/>
                </a:cubicBezTo>
                <a:cubicBezTo>
                  <a:pt x="1768213" y="406760"/>
                  <a:pt x="1637173" y="376392"/>
                  <a:pt x="1324631" y="397468"/>
                </a:cubicBezTo>
                <a:cubicBezTo>
                  <a:pt x="1012089" y="418544"/>
                  <a:pt x="991118" y="407947"/>
                  <a:pt x="721924" y="397468"/>
                </a:cubicBezTo>
                <a:cubicBezTo>
                  <a:pt x="452730" y="386989"/>
                  <a:pt x="191790" y="393816"/>
                  <a:pt x="0" y="397468"/>
                </a:cubicBezTo>
                <a:cubicBezTo>
                  <a:pt x="1078" y="244054"/>
                  <a:pt x="-16287" y="158871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3070779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"/>
                <a:sym typeface="Roboto"/>
              </a:rPr>
              <a:t>會回到原本的登入畫面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4723899"/>
      </p:ext>
    </p:extLst>
  </p:cSld>
  <p:clrMapOvr>
    <a:masterClrMapping/>
  </p:clrMapOvr>
</p:sld>
</file>

<file path=ppt/theme/theme1.xml><?xml version="1.0" encoding="utf-8"?>
<a:theme xmlns:a="http://schemas.openxmlformats.org/drawingml/2006/main" name="Sticky Notes Infographics by Slidesgo">
  <a:themeElements>
    <a:clrScheme name="Simple Light">
      <a:dk1>
        <a:srgbClr val="000000"/>
      </a:dk1>
      <a:lt1>
        <a:srgbClr val="FFFFFF"/>
      </a:lt1>
      <a:dk2>
        <a:srgbClr val="F9A85D"/>
      </a:dk2>
      <a:lt2>
        <a:srgbClr val="FFE2C8"/>
      </a:lt2>
      <a:accent1>
        <a:srgbClr val="FADE78"/>
      </a:accent1>
      <a:accent2>
        <a:srgbClr val="FFF8DE"/>
      </a:accent2>
      <a:accent3>
        <a:srgbClr val="B3E5E6"/>
      </a:accent3>
      <a:accent4>
        <a:srgbClr val="F5FBFC"/>
      </a:accent4>
      <a:accent5>
        <a:srgbClr val="D6CCBD"/>
      </a:accent5>
      <a:accent6>
        <a:srgbClr val="FAF6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759</Words>
  <Application>Microsoft Office PowerPoint</Application>
  <PresentationFormat>如螢幕大小 (16:9)</PresentationFormat>
  <Paragraphs>93</Paragraphs>
  <Slides>17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YaHei</vt:lpstr>
      <vt:lpstr>Arial</vt:lpstr>
      <vt:lpstr>Yu Gothic UI</vt:lpstr>
      <vt:lpstr>Fira Sans Extra Condensed SemiBold</vt:lpstr>
      <vt:lpstr>Fira Sans Extra Condensed</vt:lpstr>
      <vt:lpstr>微軟正黑體</vt:lpstr>
      <vt:lpstr>Sticky Notes Infographics by Slidesgo</vt:lpstr>
      <vt:lpstr>雲端共享剪貼簿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雲端共享剪貼簿</dc:title>
  <dc:creator>Mouse</dc:creator>
  <cp:lastModifiedBy>方柏凱 FANG,BO-KAI</cp:lastModifiedBy>
  <cp:revision>11</cp:revision>
  <dcterms:modified xsi:type="dcterms:W3CDTF">2022-01-11T07:09:42Z</dcterms:modified>
</cp:coreProperties>
</file>